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69"/>
  </p:notesMasterIdLst>
  <p:sldIdLst>
    <p:sldId id="260" r:id="rId2"/>
    <p:sldId id="323" r:id="rId3"/>
    <p:sldId id="400" r:id="rId4"/>
    <p:sldId id="401" r:id="rId5"/>
    <p:sldId id="399" r:id="rId6"/>
    <p:sldId id="310" r:id="rId7"/>
    <p:sldId id="319" r:id="rId8"/>
    <p:sldId id="373" r:id="rId9"/>
    <p:sldId id="377" r:id="rId10"/>
    <p:sldId id="376" r:id="rId11"/>
    <p:sldId id="375" r:id="rId12"/>
    <p:sldId id="314" r:id="rId13"/>
    <p:sldId id="315" r:id="rId14"/>
    <p:sldId id="329" r:id="rId15"/>
    <p:sldId id="330" r:id="rId16"/>
    <p:sldId id="331" r:id="rId17"/>
    <p:sldId id="361" r:id="rId18"/>
    <p:sldId id="371" r:id="rId19"/>
    <p:sldId id="378" r:id="rId20"/>
    <p:sldId id="362" r:id="rId21"/>
    <p:sldId id="356" r:id="rId22"/>
    <p:sldId id="354" r:id="rId23"/>
    <p:sldId id="355" r:id="rId24"/>
    <p:sldId id="261" r:id="rId25"/>
    <p:sldId id="357" r:id="rId26"/>
    <p:sldId id="386" r:id="rId27"/>
    <p:sldId id="396" r:id="rId28"/>
    <p:sldId id="395" r:id="rId29"/>
    <p:sldId id="264" r:id="rId30"/>
    <p:sldId id="334" r:id="rId31"/>
    <p:sldId id="335" r:id="rId32"/>
    <p:sldId id="333" r:id="rId33"/>
    <p:sldId id="332" r:id="rId34"/>
    <p:sldId id="336" r:id="rId35"/>
    <p:sldId id="282" r:id="rId36"/>
    <p:sldId id="366" r:id="rId37"/>
    <p:sldId id="337" r:id="rId38"/>
    <p:sldId id="286" r:id="rId39"/>
    <p:sldId id="338" r:id="rId40"/>
    <p:sldId id="339" r:id="rId41"/>
    <p:sldId id="340" r:id="rId42"/>
    <p:sldId id="341" r:id="rId43"/>
    <p:sldId id="342" r:id="rId44"/>
    <p:sldId id="359" r:id="rId45"/>
    <p:sldId id="365" r:id="rId46"/>
    <p:sldId id="364" r:id="rId47"/>
    <p:sldId id="352" r:id="rId48"/>
    <p:sldId id="353" r:id="rId49"/>
    <p:sldId id="370" r:id="rId50"/>
    <p:sldId id="343" r:id="rId51"/>
    <p:sldId id="360" r:id="rId52"/>
    <p:sldId id="390" r:id="rId53"/>
    <p:sldId id="391" r:id="rId54"/>
    <p:sldId id="392" r:id="rId55"/>
    <p:sldId id="394" r:id="rId56"/>
    <p:sldId id="313" r:id="rId57"/>
    <p:sldId id="404" r:id="rId58"/>
    <p:sldId id="367" r:id="rId59"/>
    <p:sldId id="382" r:id="rId60"/>
    <p:sldId id="402" r:id="rId61"/>
    <p:sldId id="403" r:id="rId62"/>
    <p:sldId id="284" r:id="rId63"/>
    <p:sldId id="283" r:id="rId64"/>
    <p:sldId id="379" r:id="rId65"/>
    <p:sldId id="299" r:id="rId66"/>
    <p:sldId id="380" r:id="rId67"/>
    <p:sldId id="381" r:id="rId68"/>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9200"/>
    <a:srgbClr val="FFFFDD"/>
    <a:srgbClr val="FFFFFF"/>
    <a:srgbClr val="FFFFC5"/>
    <a:srgbClr val="FFEEDD"/>
    <a:srgbClr val="FFF9F3"/>
    <a:srgbClr val="F9FBF7"/>
    <a:srgbClr val="FFE8D1"/>
    <a:srgbClr val="FFF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1" autoAdjust="0"/>
    <p:restoredTop sz="66129" autoAdjust="0"/>
  </p:normalViewPr>
  <p:slideViewPr>
    <p:cSldViewPr snapToGrid="0">
      <p:cViewPr varScale="1">
        <p:scale>
          <a:sx n="41" d="100"/>
          <a:sy n="41" d="100"/>
        </p:scale>
        <p:origin x="136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5/14/2019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FYP, 1 week until brownbag </a:t>
            </a:r>
            <a:r>
              <a:rPr lang="en-US" dirty="0" err="1"/>
              <a:t>pres</a:t>
            </a:r>
            <a:endParaRPr lang="en-US" dirty="0"/>
          </a:p>
          <a:p>
            <a:pPr marL="171450" indent="-171450">
              <a:buFontTx/>
              <a:buChar char="-"/>
            </a:pPr>
            <a:r>
              <a:rPr lang="en-US" dirty="0"/>
              <a:t>I’m planning for it to be a very intro-heavy talk</a:t>
            </a:r>
          </a:p>
          <a:p>
            <a:pPr marL="171450" indent="-171450">
              <a:buFontTx/>
              <a:buChar char="-"/>
            </a:pPr>
            <a:r>
              <a:rPr lang="en-US" dirty="0"/>
              <a:t>First time trying out this new intro, would really appreciate high-level feedback about structure/organization</a:t>
            </a:r>
          </a:p>
          <a:p>
            <a:pPr marL="171450" indent="-171450">
              <a:buFontTx/>
              <a:buChar char="-"/>
            </a:pPr>
            <a:r>
              <a:rPr lang="en-US" dirty="0"/>
              <a:t>Feel free to interrupt, since I may need to do some restructuring after feedback, so timing won’t be accurate anyway</a:t>
            </a:r>
          </a:p>
          <a:p>
            <a:pPr marL="171450" indent="-171450">
              <a:buFontTx/>
              <a:buChar char="-"/>
            </a:pPr>
            <a:r>
              <a:rPr lang="en-US" dirty="0"/>
              <a:t>40 min of content, 1 </a:t>
            </a:r>
            <a:r>
              <a:rPr lang="en-US" dirty="0" err="1"/>
              <a:t>hr</a:t>
            </a:r>
            <a:r>
              <a:rPr lang="en-US" dirty="0"/>
              <a:t> 10 min for slot</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In this talk, I’ll discuss how language provides important cues about how to represent a category, whether to think about a given category using an essentialist framework, or using a social-structural framework. </a:t>
            </a:r>
          </a:p>
          <a:p>
            <a:pPr marL="171450" indent="-171450">
              <a:buFontTx/>
              <a:buChar char="-"/>
            </a:pPr>
            <a:r>
              <a:rPr lang="en-US" dirty="0"/>
              <a:t>I’ll review a line of prior research that examines some different forms of language, and how each of them might cue an essentialist framework.</a:t>
            </a:r>
          </a:p>
          <a:p>
            <a:pPr marL="171450" indent="-171450">
              <a:buFontTx/>
              <a:buChar char="-"/>
            </a:pPr>
            <a:r>
              <a:rPr lang="en-US" dirty="0"/>
              <a:t>I’ll also review some recent of work that suggests a role for context in whether we conceptualize a category in an essentialist way or in a social-structural way. </a:t>
            </a:r>
          </a:p>
          <a:p>
            <a:pPr marL="171450" indent="-171450">
              <a:buFontTx/>
              <a:buChar char="-"/>
            </a:pPr>
            <a:r>
              <a:rPr lang="en-US" dirty="0"/>
              <a:t>I’ll then draw together these various lines of work to motivate my ongoing first-year project, which asks how we integrate linguistic and contextual information to support one of these theories or another. </a:t>
            </a:r>
          </a:p>
        </p:txBody>
      </p:sp>
      <p:sp>
        <p:nvSpPr>
          <p:cNvPr id="4" name="Slide Number Placeholder 3"/>
          <p:cNvSpPr>
            <a:spLocks noGrp="1"/>
          </p:cNvSpPr>
          <p:nvPr>
            <p:ph type="sldNum" sz="quarter" idx="10"/>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1338405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Towards the end of the talk, I’ll draw together these various lines of work to motivate my ongoing first-year project, which asks how we integrate linguistic and contextual information to support one of these theories of category structure or another, using gender as a case study.</a:t>
            </a:r>
          </a:p>
        </p:txBody>
      </p:sp>
      <p:sp>
        <p:nvSpPr>
          <p:cNvPr id="4" name="Slide Number Placeholder 3"/>
          <p:cNvSpPr>
            <a:spLocks noGrp="1"/>
          </p:cNvSpPr>
          <p:nvPr>
            <p:ph type="sldNum" sz="quarter" idx="10"/>
          </p:nvPr>
        </p:nvSpPr>
        <p:spPr/>
        <p:txBody>
          <a:bodyPr/>
          <a:lstStyle/>
          <a:p>
            <a:fld id="{4CC12544-2BEE-49BA-A42E-D7E3EBA33684}" type="slidenum">
              <a:rPr lang="en-US" smtClean="0"/>
              <a:t>11</a:t>
            </a:fld>
            <a:endParaRPr lang="en-US"/>
          </a:p>
        </p:txBody>
      </p:sp>
    </p:spTree>
    <p:extLst>
      <p:ext uri="{BB962C8B-B14F-4D97-AF65-F5344CB8AC3E}">
        <p14:creationId xmlns:p14="http://schemas.microsoft.com/office/powerpoint/2010/main" val="1156022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Cultural variation in what particular social categories children essentialize. Children essentialize only a small subset of all the categories that they represent. </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The role of social input (e.g. </a:t>
            </a:r>
            <a:r>
              <a:rPr lang="en-US" sz="1200" b="0" dirty="0"/>
              <a:t>language</a:t>
            </a:r>
            <a:r>
              <a:rPr lang="en-US" sz="1200" dirty="0"/>
              <a:t>) in guiding children to essentialize particular categories</a:t>
            </a:r>
          </a:p>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1520810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kinds of language might cue children to essentialize a category?</a:t>
            </a:r>
          </a:p>
          <a:p>
            <a:pPr marL="0" indent="0">
              <a:buFont typeface="Arial" panose="020B0604020202020204" pitchFamily="34" charset="0"/>
              <a:buNone/>
            </a:pPr>
            <a:r>
              <a:rPr lang="en-US" sz="1200" dirty="0"/>
              <a:t>Generic language – describe a category as a whole. Potentially powerful, because our experience is filled with individual things, and generic language is a simple way of communicating a generalization about a whole category. </a:t>
            </a:r>
            <a:br>
              <a:rPr lang="en-US" sz="1200" dirty="0"/>
            </a:br>
            <a:r>
              <a:rPr lang="en-US" dirty="0"/>
              <a:t>suggest that the property is causally relevant, non-accidental, conceptually central</a:t>
            </a:r>
            <a:endParaRPr lang="en-US" sz="1200" dirty="0"/>
          </a:p>
          <a:p>
            <a:r>
              <a:rPr lang="en-US" dirty="0"/>
              <a:t>4yo who heard generic language about a novel social category (“</a:t>
            </a:r>
            <a:r>
              <a:rPr lang="en-US" dirty="0" err="1"/>
              <a:t>Zarpies</a:t>
            </a:r>
            <a:r>
              <a:rPr lang="en-US" dirty="0"/>
              <a:t> sleep in trees” or “A </a:t>
            </a:r>
            <a:r>
              <a:rPr lang="en-US" dirty="0" err="1"/>
              <a:t>Zarpie</a:t>
            </a:r>
            <a:r>
              <a:rPr lang="en-US" dirty="0"/>
              <a:t> sleeps in trees”) -&gt; develop essentialist beliefs about that social category. </a:t>
            </a:r>
            <a:r>
              <a:rPr lang="en-US" sz="1200" b="0" i="0" u="none" strike="noStrike" kern="1200" baseline="0" dirty="0">
                <a:solidFill>
                  <a:schemeClr val="tx1"/>
                </a:solidFill>
                <a:latin typeface="+mn-lt"/>
                <a:ea typeface="+mn-ea"/>
                <a:cs typeface="+mn-cs"/>
              </a:rPr>
              <a:t>explained the presence of properties in terms of intrinsic causes, considered properties to be innate, and extended properties of a single category member to other category members.</a:t>
            </a:r>
            <a:endParaRPr lang="en-US" dirty="0"/>
          </a:p>
          <a:p>
            <a:pPr marL="181234" marR="0" lvl="0" indent="-181234" algn="l" defTabSz="914400" rtl="0" eaLnBrk="1" fontAlgn="auto" latinLnBrk="0" hangingPunct="1">
              <a:lnSpc>
                <a:spcPct val="100000"/>
              </a:lnSpc>
              <a:spcBef>
                <a:spcPts val="0"/>
              </a:spcBef>
              <a:spcAft>
                <a:spcPts val="0"/>
              </a:spcAft>
              <a:buClrTx/>
              <a:buSzTx/>
              <a:buFontTx/>
              <a:buChar char="-"/>
              <a:tabLst/>
              <a:defRPr/>
            </a:pPr>
            <a:r>
              <a:rPr lang="en-US" dirty="0"/>
              <a:t>children hear a lot of generic language in their environment, </a:t>
            </a:r>
            <a:r>
              <a:rPr lang="en-US" dirty="0" err="1"/>
              <a:t>eg</a:t>
            </a:r>
            <a:r>
              <a:rPr lang="en-US" dirty="0"/>
              <a:t> in parents’ speech to children, ecologically valid as a cue for essentialism. </a:t>
            </a:r>
          </a:p>
          <a:p>
            <a:pPr marL="181234" indent="-181234">
              <a:buFontTx/>
              <a:buChar char="-"/>
            </a:pPr>
            <a:r>
              <a:rPr lang="en-US" dirty="0"/>
              <a:t>Parents who were induced to hold essentialist beliefs about a novel social category (</a:t>
            </a:r>
            <a:r>
              <a:rPr lang="en-US" dirty="0" err="1"/>
              <a:t>Zarpies</a:t>
            </a:r>
            <a:r>
              <a:rPr lang="en-US" dirty="0"/>
              <a:t> are a distinct kind of people, biologically and culturally different from others) produced more generics when reading a book about </a:t>
            </a:r>
            <a:r>
              <a:rPr lang="en-US" dirty="0" err="1"/>
              <a:t>Zarpies</a:t>
            </a:r>
            <a:r>
              <a:rPr lang="en-US" dirty="0"/>
              <a:t> to their children</a:t>
            </a:r>
          </a:p>
          <a:p>
            <a:pPr marL="181234" indent="-181234">
              <a:buFontTx/>
              <a:buChar char="-"/>
            </a:pPr>
            <a:r>
              <a:rPr lang="en-US" dirty="0"/>
              <a:t>Other linguistic cues – formal explanations?</a:t>
            </a:r>
          </a:p>
          <a:p>
            <a:pPr defTabSz="966582">
              <a:defRPr/>
            </a:pPr>
            <a:r>
              <a:rPr lang="en-US" dirty="0"/>
              <a:t>&gt;Ellen:</a:t>
            </a:r>
            <a:r>
              <a:rPr lang="en-US" baseline="0" dirty="0"/>
              <a:t> there isn’t a single syntactic marker that marks something as generic -&gt; recruit other info about predicate, category, </a:t>
            </a:r>
            <a:r>
              <a:rPr lang="en-US" baseline="0" dirty="0" err="1"/>
              <a:t>etc</a:t>
            </a:r>
            <a:r>
              <a:rPr lang="en-US" baseline="0" dirty="0"/>
              <a:t> to decide if something is a generic</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2760988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4111419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Gill Sans MT" panose="020B0502020104020203" pitchFamily="34" charset="0"/>
              </a:rPr>
              <a:t>Formal explanations directly link an individual and a property to an entire category, such that they could support learning about an entire category from a single individual. </a:t>
            </a:r>
            <a:r>
              <a:rPr lang="en-US" sz="1200" dirty="0">
                <a:latin typeface="Gill Sans MT" panose="020B0502020104020203" pitchFamily="34" charset="0"/>
                <a:sym typeface="Wingdings" panose="05000000000000000000" pitchFamily="2" charset="2"/>
              </a:rPr>
              <a:t> potentially powerful cues to category structure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Gill Sans MT" panose="020B0502020104020203" pitchFamily="34" charset="0"/>
                <a:sym typeface="Wingdings" panose="05000000000000000000" pitchFamily="2" charset="2"/>
              </a:rPr>
              <a:t>Metalinguistic judgments with adults</a:t>
            </a:r>
            <a:endParaRPr lang="en-US" dirty="0"/>
          </a:p>
          <a:p>
            <a:pPr marL="171450" indent="-171450">
              <a:buFontTx/>
              <a:buChar char="-"/>
            </a:pPr>
            <a:r>
              <a:rPr lang="en-US" dirty="0"/>
              <a:t>“This barn is red because it is a barn” is rated by adults as not </a:t>
            </a:r>
            <a:r>
              <a:rPr lang="en-US" sz="1200" dirty="0">
                <a:latin typeface="Gill Sans MT" panose="020B0502020104020203" pitchFamily="34" charset="0"/>
              </a:rPr>
              <a:t>felicitous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38246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 not only pick out an aspect of what it means to be a category member, but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3697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Work presented at SRCD this year</a:t>
            </a:r>
          </a:p>
          <a:p>
            <a:pPr marL="181234" indent="-181234">
              <a:buFontTx/>
              <a:buChar char="-"/>
            </a:pPr>
            <a:r>
              <a:rPr lang="en-US" dirty="0"/>
              <a:t>4 diff animals: Cleans itself with its beak, flaps its ears to cool off, likes to sleep standing up, likes to eat lettuce</a:t>
            </a:r>
          </a:p>
          <a:p>
            <a:pPr marL="181234" indent="-181234">
              <a:buFontTx/>
              <a:buChar char="-"/>
            </a:pPr>
            <a:r>
              <a:rPr lang="en-US" dirty="0"/>
              <a:t>4 diff girls: Rides on the white horse on merry-go-rounds, puts her left sock on first, likes books about a country called Switzerland, likes to eat gooseberries -&gt; all 5 DVs after each trial</a:t>
            </a:r>
          </a:p>
        </p:txBody>
      </p:sp>
      <p:sp>
        <p:nvSpPr>
          <p:cNvPr id="4" name="Slide Number Placeholder 3"/>
          <p:cNvSpPr>
            <a:spLocks noGrp="1"/>
          </p:cNvSpPr>
          <p:nvPr>
            <p:ph type="sldNum" sz="quarter" idx="5"/>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3609060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Items in this order, w innateness items in random order</a:t>
            </a:r>
          </a:p>
          <a:p>
            <a:r>
              <a:rPr lang="en-US" dirty="0"/>
              <a:t>1 = higher essentialism</a:t>
            </a:r>
          </a:p>
          <a:p>
            <a:r>
              <a:rPr lang="en-US" dirty="0"/>
              <a:t>0 = lower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2369383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Essentialism on the y-axis, age on the x-axis</a:t>
            </a:r>
          </a:p>
        </p:txBody>
      </p:sp>
      <p:sp>
        <p:nvSpPr>
          <p:cNvPr id="4" name="Slide Number Placeholder 3"/>
          <p:cNvSpPr>
            <a:spLocks noGrp="1"/>
          </p:cNvSpPr>
          <p:nvPr>
            <p:ph type="sldNum" sz="quarter" idx="5"/>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2622276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The world is messy. Yet, we make sense of it all. Rather than a jumbled mess, we see dogs and cats, tables and chairs, men and women. </a:t>
            </a:r>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718354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3536252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Previous work has suggested that formal explanations can be a cue for essentialism, perhaps because they pick out the property as an inherent property of the category.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1612510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But here, I want to argue that actually, formal explanations can be ambiguous in a really interesting way. It’s true, sometimes we use them and interpret them in an essentialist way. But other times, I think we use them and interpret them in a non-essentialist, social-structural way.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320273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 In particular, when appropriate information about the social-structural context is available, we may use and interpret formal explanations in this latter way. </a:t>
            </a:r>
          </a:p>
          <a:p>
            <a:pPr marL="0" indent="0">
              <a:buFont typeface="Arial" panose="020B0604020202020204" pitchFamily="34" charset="0"/>
              <a:buNone/>
            </a:pPr>
            <a:r>
              <a:rPr lang="en-US" sz="1200" dirty="0"/>
              <a:t>- I’ll first present some intuitive reasons for the plausibility of formal explanation having this alternate social-structural interpretation, and then I’ll talk about a prior study that hints at this possibility as well.</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4203045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intuitive reasons. So this project was in large part inspired by noticing formal explanations in the wild around me that didn’t seem to fit into the essentialist </a:t>
            </a:r>
            <a:r>
              <a:rPr lang="en-US" dirty="0" err="1"/>
              <a:t>mould</a:t>
            </a:r>
            <a:r>
              <a:rPr lang="en-US" dirty="0"/>
              <a:t>. Quick </a:t>
            </a:r>
            <a:r>
              <a:rPr lang="en-US" dirty="0" err="1"/>
              <a:t>shoutout</a:t>
            </a:r>
            <a:r>
              <a:rPr lang="en-US" dirty="0"/>
              <a:t> to Mike for the other two examples here.</a:t>
            </a:r>
          </a:p>
          <a:p>
            <a:r>
              <a:rPr lang="en-US" dirty="0"/>
              <a:t>- Sound like perfectly felicitous formal ex to me, but </a:t>
            </a:r>
          </a:p>
          <a:p>
            <a:r>
              <a:rPr lang="en-US" dirty="0"/>
              <a:t>- Returning to the idea of what makes for a </a:t>
            </a:r>
            <a:r>
              <a:rPr lang="en-US" sz="1200" dirty="0">
                <a:latin typeface="Gill Sans MT" panose="020B0502020104020203" pitchFamily="34" charset="0"/>
              </a:rPr>
              <a:t>felicitous</a:t>
            </a:r>
            <a:r>
              <a:rPr lang="en-US" dirty="0"/>
              <a:t> formal explanation, I’d argue that the social experience of being __ is sometimes part of what it means to be a ___.</a:t>
            </a:r>
          </a:p>
        </p:txBody>
      </p:sp>
      <p:sp>
        <p:nvSpPr>
          <p:cNvPr id="4" name="Slide Number Placeholder 3"/>
          <p:cNvSpPr>
            <a:spLocks noGrp="1"/>
          </p:cNvSpPr>
          <p:nvPr>
            <p:ph type="sldNum" sz="quarter" idx="10"/>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4136712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possibility that formal explanations could have this alternate social-structural interpretation was hinted at by Vasilyeva et al 2018</a:t>
            </a:r>
          </a:p>
          <a:p>
            <a:r>
              <a:rPr lang="en-US" dirty="0"/>
              <a:t>Whether children can reason about social-structural factors in the context.</a:t>
            </a:r>
          </a:p>
          <a:p>
            <a:r>
              <a:rPr lang="en-US" dirty="0"/>
              <a:t>Setup – A school with gender-segregated classrooms, where students decide which of 2 novel games they’ll play at recess – Yellow-Ball or Green-Ball – by tossing a pebble into a bucket in their classroom. </a:t>
            </a:r>
          </a:p>
          <a:p>
            <a:r>
              <a:rPr lang="en-US" dirty="0"/>
              <a:t>A number of measures, two of which are relevant for us. Always in this order. What were the results? Start with essentialism measure.</a:t>
            </a:r>
          </a:p>
        </p:txBody>
      </p:sp>
      <p:sp>
        <p:nvSpPr>
          <p:cNvPr id="4" name="Slide Number Placeholder 3"/>
          <p:cNvSpPr>
            <a:spLocks noGrp="1"/>
          </p:cNvSpPr>
          <p:nvPr>
            <p:ph type="sldNum" sz="quarter" idx="10"/>
          </p:nvPr>
        </p:nvSpPr>
        <p:spPr/>
        <p:txBody>
          <a:bodyPr/>
          <a:lstStyle/>
          <a:p>
            <a:fld id="{4CC12544-2BEE-49BA-A42E-D7E3EBA33684}" type="slidenum">
              <a:rPr lang="en-US" smtClean="0"/>
              <a:t>25</a:t>
            </a:fld>
            <a:endParaRPr lang="en-US"/>
          </a:p>
        </p:txBody>
      </p:sp>
    </p:spTree>
    <p:extLst>
      <p:ext uri="{BB962C8B-B14F-4D97-AF65-F5344CB8AC3E}">
        <p14:creationId xmlns:p14="http://schemas.microsoft.com/office/powerpoint/2010/main" val="2612577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Called this measure mutability, and we can think of it as a reversed essentialism score. Higher = more mutable / less essentialist. Plot by age.</a:t>
            </a:r>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26</a:t>
            </a:fld>
            <a:endParaRPr lang="en-US"/>
          </a:p>
        </p:txBody>
      </p:sp>
    </p:spTree>
    <p:extLst>
      <p:ext uri="{BB962C8B-B14F-4D97-AF65-F5344CB8AC3E}">
        <p14:creationId xmlns:p14="http://schemas.microsoft.com/office/powerpoint/2010/main" val="3693880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 and adults think of the property as more mutable, </a:t>
            </a:r>
            <a:r>
              <a:rPr lang="en-US" dirty="0" err="1"/>
              <a:t>ie</a:t>
            </a:r>
            <a:r>
              <a:rPr lang="en-US" dirty="0"/>
              <a:t> they are less essentialist, in a structural context than in a nonstructural context. </a:t>
            </a:r>
          </a:p>
        </p:txBody>
      </p:sp>
      <p:sp>
        <p:nvSpPr>
          <p:cNvPr id="4" name="Slide Number Placeholder 3"/>
          <p:cNvSpPr>
            <a:spLocks noGrp="1"/>
          </p:cNvSpPr>
          <p:nvPr>
            <p:ph type="sldNum" sz="quarter" idx="10"/>
          </p:nvPr>
        </p:nvSpPr>
        <p:spPr/>
        <p:txBody>
          <a:bodyPr/>
          <a:lstStyle/>
          <a:p>
            <a:fld id="{4CC12544-2BEE-49BA-A42E-D7E3EBA33684}" type="slidenum">
              <a:rPr lang="en-US" smtClean="0"/>
              <a:t>27</a:t>
            </a:fld>
            <a:endParaRPr lang="en-US"/>
          </a:p>
        </p:txBody>
      </p:sp>
    </p:spTree>
    <p:extLst>
      <p:ext uri="{BB962C8B-B14F-4D97-AF65-F5344CB8AC3E}">
        <p14:creationId xmlns:p14="http://schemas.microsoft.com/office/powerpoint/2010/main" val="2038382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With the caveat that not sure how much to trust metalinguistic judgments from children. </a:t>
            </a:r>
          </a:p>
          <a:p>
            <a:pPr marL="171450" indent="-171450">
              <a:buFontTx/>
              <a:buChar char="-"/>
            </a:pPr>
            <a:r>
              <a:rPr lang="en-US" dirty="0"/>
              <a:t>Formal explanations are equally </a:t>
            </a:r>
            <a:r>
              <a:rPr lang="en-US" sz="1200" dirty="0">
                <a:latin typeface="Gill Sans MT" panose="020B0502020104020203" pitchFamily="34" charset="0"/>
              </a:rPr>
              <a:t>felicitous</a:t>
            </a:r>
            <a:r>
              <a:rPr lang="en-US" dirty="0"/>
              <a:t> in both contexts, despite each context eliciting different theoretical stances. A formal explanation can be considered </a:t>
            </a:r>
            <a:r>
              <a:rPr lang="en-US" sz="1200" dirty="0">
                <a:latin typeface="Gill Sans MT" panose="020B0502020104020203" pitchFamily="34" charset="0"/>
              </a:rPr>
              <a:t>felicitous</a:t>
            </a:r>
            <a:r>
              <a:rPr lang="en-US" dirty="0"/>
              <a:t> even the category is considered in a social-structural rather than essentialist framework. </a:t>
            </a:r>
          </a:p>
          <a:p>
            <a:pPr marL="171450" indent="-171450">
              <a:buFontTx/>
              <a:buChar char="-"/>
            </a:pPr>
            <a:r>
              <a:rPr lang="en-US" dirty="0"/>
              <a:t>Conclusion from Vasilyeva et al 2018 is that children are sensitive to structural factors.</a:t>
            </a:r>
          </a:p>
          <a:p>
            <a:pPr marL="171450" indent="-171450">
              <a:buFontTx/>
              <a:buChar char="-"/>
            </a:pPr>
            <a:r>
              <a:rPr lang="en-US" dirty="0"/>
              <a:t>This work tested the effect of context on essentialism separately from the effect of context on the felicity of formal explanations, and didn’t probe how people are interpreting the formal explanation, just whether the explanation is felicitous. </a:t>
            </a:r>
          </a:p>
          <a:p>
            <a:pPr marL="171450" indent="-171450">
              <a:buFontTx/>
              <a:buChar char="-"/>
            </a:pPr>
            <a:r>
              <a:rPr lang="en-US" dirty="0"/>
              <a:t>Hints that the interpretation of the formal explanation may depend on the context</a:t>
            </a:r>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28</a:t>
            </a:fld>
            <a:endParaRPr lang="en-US"/>
          </a:p>
        </p:txBody>
      </p:sp>
    </p:spTree>
    <p:extLst>
      <p:ext uri="{BB962C8B-B14F-4D97-AF65-F5344CB8AC3E}">
        <p14:creationId xmlns:p14="http://schemas.microsoft.com/office/powerpoint/2010/main" val="31593295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question I wanted to probe in my first year project</a:t>
            </a:r>
          </a:p>
          <a:p>
            <a:r>
              <a:rPr lang="en-US" dirty="0"/>
              <a:t>5-6yo for 3 reasons. 1) by age 5, children have achieved an important precursor to gender essentialism: gender constancy, gender can persist over superficial changes (</a:t>
            </a:r>
            <a:r>
              <a:rPr lang="en-US" dirty="0" err="1"/>
              <a:t>eg</a:t>
            </a:r>
            <a:r>
              <a:rPr lang="en-US" dirty="0"/>
              <a:t> change in dress, appearance) 2) they can reason about structural factors (Vasilyeva et al), 3) past studies looking at formal explanations and essentialism have used this age group.</a:t>
            </a:r>
          </a:p>
          <a:p>
            <a:r>
              <a:rPr lang="en-US" dirty="0"/>
              <a:t>Ran adults as a comparison class. </a:t>
            </a:r>
          </a:p>
        </p:txBody>
      </p:sp>
      <p:sp>
        <p:nvSpPr>
          <p:cNvPr id="4" name="Slide Number Placeholder 3"/>
          <p:cNvSpPr>
            <a:spLocks noGrp="1"/>
          </p:cNvSpPr>
          <p:nvPr>
            <p:ph type="sldNum" sz="quarter" idx="10"/>
          </p:nvPr>
        </p:nvSpPr>
        <p:spPr/>
        <p:txBody>
          <a:bodyPr/>
          <a:lstStyle/>
          <a:p>
            <a:fld id="{4CC12544-2BEE-49BA-A42E-D7E3EBA33684}" type="slidenum">
              <a:rPr lang="en-US" smtClean="0"/>
              <a:t>29</a:t>
            </a:fld>
            <a:endParaRPr lang="en-US"/>
          </a:p>
        </p:txBody>
      </p:sp>
    </p:spTree>
    <p:extLst>
      <p:ext uri="{BB962C8B-B14F-4D97-AF65-F5344CB8AC3E}">
        <p14:creationId xmlns:p14="http://schemas.microsoft.com/office/powerpoint/2010/main" val="3699416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66582" rtl="0" eaLnBrk="1" fontAlgn="auto" latinLnBrk="0" hangingPunct="1">
              <a:lnSpc>
                <a:spcPct val="100000"/>
              </a:lnSpc>
              <a:spcBef>
                <a:spcPts val="0"/>
              </a:spcBef>
              <a:spcAft>
                <a:spcPts val="0"/>
              </a:spcAft>
              <a:buClrTx/>
              <a:buSzTx/>
              <a:buFontTx/>
              <a:buChar char="-"/>
              <a:tabLst/>
              <a:defRPr/>
            </a:pPr>
            <a:r>
              <a:rPr lang="en-US" dirty="0"/>
              <a:t>The world is messy. Yet, we make sense of it all. Rather than a jumbled mess, we see cats and dogs, chairs and tables, men and women. </a:t>
            </a:r>
          </a:p>
          <a:p>
            <a:pPr marL="171450" marR="0" lvl="0" indent="-171450" algn="l" defTabSz="966582" rtl="0" eaLnBrk="1" fontAlgn="auto" latinLnBrk="0" hangingPunct="1">
              <a:lnSpc>
                <a:spcPct val="100000"/>
              </a:lnSpc>
              <a:spcBef>
                <a:spcPts val="0"/>
              </a:spcBef>
              <a:spcAft>
                <a:spcPts val="0"/>
              </a:spcAft>
              <a:buClrTx/>
              <a:buSzTx/>
              <a:buFontTx/>
              <a:buChar char="-"/>
              <a:tabLst/>
              <a:defRPr/>
            </a:pPr>
            <a:r>
              <a:rPr lang="en-US" dirty="0"/>
              <a:t>Human beings everywhere from a young age naturally and easily organize their experiences using categories. We group individual things together, treating them as alike in some respect. We treat an individual thing not just as an individual thing, but as one of potentially indefinitely many instances of a category to which it belongs. </a:t>
            </a:r>
          </a:p>
          <a:p>
            <a:pPr marL="171450" marR="0" lvl="0" indent="-171450" algn="l" defTabSz="966582" rtl="0" eaLnBrk="1" fontAlgn="auto" latinLnBrk="0" hangingPunct="1">
              <a:lnSpc>
                <a:spcPct val="100000"/>
              </a:lnSpc>
              <a:spcBef>
                <a:spcPts val="0"/>
              </a:spcBef>
              <a:spcAft>
                <a:spcPts val="0"/>
              </a:spcAft>
              <a:buClrTx/>
              <a:buSzTx/>
              <a:buFontTx/>
              <a:buChar char="-"/>
              <a:tabLst/>
              <a:defRPr/>
            </a:pPr>
            <a:r>
              <a:rPr lang="en-US" dirty="0"/>
              <a:t>Categorization is a powerful cognitive tool that allows us to make rich inferences about the world around us. Categories allow us to go beyond our immediate experience and make inferences about things we’ve never experienced before. </a:t>
            </a: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4171645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30</a:t>
            </a:fld>
            <a:endParaRPr lang="en-US"/>
          </a:p>
        </p:txBody>
      </p:sp>
    </p:spTree>
    <p:extLst>
      <p:ext uri="{BB962C8B-B14F-4D97-AF65-F5344CB8AC3E}">
        <p14:creationId xmlns:p14="http://schemas.microsoft.com/office/powerpoint/2010/main" val="4126862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31</a:t>
            </a:fld>
            <a:endParaRPr lang="en-US"/>
          </a:p>
        </p:txBody>
      </p:sp>
    </p:spTree>
    <p:extLst>
      <p:ext uri="{BB962C8B-B14F-4D97-AF65-F5344CB8AC3E}">
        <p14:creationId xmlns:p14="http://schemas.microsoft.com/office/powerpoint/2010/main" val="1048071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 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32</a:t>
            </a:fld>
            <a:endParaRPr lang="en-US"/>
          </a:p>
        </p:txBody>
      </p:sp>
    </p:spTree>
    <p:extLst>
      <p:ext uri="{BB962C8B-B14F-4D97-AF65-F5344CB8AC3E}">
        <p14:creationId xmlns:p14="http://schemas.microsoft.com/office/powerpoint/2010/main" val="1790364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Context manipulation – bucket sizes</a:t>
            </a:r>
          </a:p>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much bigger than the bucket for Green-Ball, so it’s </a:t>
            </a:r>
            <a:r>
              <a:rPr lang="en-US" sz="1200" b="1" i="0" kern="1200" dirty="0">
                <a:solidFill>
                  <a:schemeClr val="tx1"/>
                </a:solidFill>
                <a:effectLst/>
                <a:latin typeface="+mn-lt"/>
                <a:ea typeface="+mn-ea"/>
                <a:cs typeface="+mn-cs"/>
              </a:rPr>
              <a:t>much easier</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Counterbalanced which bucket was bigger in the structural context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Language about difficulty -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33</a:t>
            </a:fld>
            <a:endParaRPr lang="en-US"/>
          </a:p>
        </p:txBody>
      </p:sp>
    </p:spTree>
    <p:extLst>
      <p:ext uri="{BB962C8B-B14F-4D97-AF65-F5344CB8AC3E}">
        <p14:creationId xmlns:p14="http://schemas.microsoft.com/office/powerpoint/2010/main" val="13699013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seeing a nonstructural context or structural context, all participants then saw</a:t>
            </a:r>
          </a:p>
          <a:p>
            <a:r>
              <a:rPr lang="en-US" dirty="0"/>
              <a:t>Memory check</a:t>
            </a:r>
          </a:p>
        </p:txBody>
      </p:sp>
      <p:sp>
        <p:nvSpPr>
          <p:cNvPr id="4" name="Slide Number Placeholder 3"/>
          <p:cNvSpPr>
            <a:spLocks noGrp="1"/>
          </p:cNvSpPr>
          <p:nvPr>
            <p:ph type="sldNum" sz="quarter" idx="10"/>
          </p:nvPr>
        </p:nvSpPr>
        <p:spPr/>
        <p:txBody>
          <a:bodyPr/>
          <a:lstStyle/>
          <a:p>
            <a:fld id="{4CC12544-2BEE-49BA-A42E-D7E3EBA33684}" type="slidenum">
              <a:rPr lang="en-US" smtClean="0"/>
              <a:t>34</a:t>
            </a:fld>
            <a:endParaRPr lang="en-US"/>
          </a:p>
        </p:txBody>
      </p:sp>
    </p:spTree>
    <p:extLst>
      <p:ext uri="{BB962C8B-B14F-4D97-AF65-F5344CB8AC3E}">
        <p14:creationId xmlns:p14="http://schemas.microsoft.com/office/powerpoint/2010/main" val="3632533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Fairly subtle manipulation</a:t>
            </a:r>
          </a:p>
        </p:txBody>
      </p:sp>
      <p:sp>
        <p:nvSpPr>
          <p:cNvPr id="4" name="Slide Number Placeholder 3"/>
          <p:cNvSpPr>
            <a:spLocks noGrp="1"/>
          </p:cNvSpPr>
          <p:nvPr>
            <p:ph type="sldNum" sz="quarter" idx="10"/>
          </p:nvPr>
        </p:nvSpPr>
        <p:spPr/>
        <p:txBody>
          <a:bodyPr/>
          <a:lstStyle/>
          <a:p>
            <a:fld id="{4CC12544-2BEE-49BA-A42E-D7E3EBA33684}" type="slidenum">
              <a:rPr lang="en-US" smtClean="0"/>
              <a:t>35</a:t>
            </a:fld>
            <a:endParaRPr lang="en-US"/>
          </a:p>
        </p:txBody>
      </p:sp>
    </p:spTree>
    <p:extLst>
      <p:ext uri="{BB962C8B-B14F-4D97-AF65-F5344CB8AC3E}">
        <p14:creationId xmlns:p14="http://schemas.microsoft.com/office/powerpoint/2010/main" val="2648316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thought: let’s use the 5 canonical essentialism items from </a:t>
            </a:r>
            <a:r>
              <a:rPr lang="en-US" dirty="0" err="1"/>
              <a:t>Muradoglu</a:t>
            </a:r>
            <a:r>
              <a:rPr lang="en-US" dirty="0"/>
              <a:t> et al, and adapt them to this classroom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36</a:t>
            </a:fld>
            <a:endParaRPr lang="en-US"/>
          </a:p>
        </p:txBody>
      </p:sp>
    </p:spTree>
    <p:extLst>
      <p:ext uri="{BB962C8B-B14F-4D97-AF65-F5344CB8AC3E}">
        <p14:creationId xmlns:p14="http://schemas.microsoft.com/office/powerpoint/2010/main" val="3033924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37</a:t>
            </a:fld>
            <a:endParaRPr lang="en-US"/>
          </a:p>
        </p:txBody>
      </p:sp>
    </p:spTree>
    <p:extLst>
      <p:ext uri="{BB962C8B-B14F-4D97-AF65-F5344CB8AC3E}">
        <p14:creationId xmlns:p14="http://schemas.microsoft.com/office/powerpoint/2010/main" val="2527262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Characteristic answers to these questions that are considered to signal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38</a:t>
            </a:fld>
            <a:endParaRPr lang="en-US"/>
          </a:p>
        </p:txBody>
      </p:sp>
    </p:spTree>
    <p:extLst>
      <p:ext uri="{BB962C8B-B14F-4D97-AF65-F5344CB8AC3E}">
        <p14:creationId xmlns:p14="http://schemas.microsoft.com/office/powerpoint/2010/main" val="1106631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we compare what someone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for innateness switch, items don’t clearly tease apart essentialism from other ways of thinking</a:t>
            </a:r>
          </a:p>
        </p:txBody>
      </p:sp>
      <p:sp>
        <p:nvSpPr>
          <p:cNvPr id="4" name="Slide Number Placeholder 3"/>
          <p:cNvSpPr>
            <a:spLocks noGrp="1"/>
          </p:cNvSpPr>
          <p:nvPr>
            <p:ph type="sldNum" sz="quarter" idx="10"/>
          </p:nvPr>
        </p:nvSpPr>
        <p:spPr/>
        <p:txBody>
          <a:bodyPr/>
          <a:lstStyle/>
          <a:p>
            <a:fld id="{4CC12544-2BEE-49BA-A42E-D7E3EBA33684}" type="slidenum">
              <a:rPr lang="en-US" smtClean="0"/>
              <a:t>39</a:t>
            </a:fld>
            <a:endParaRPr lang="en-US"/>
          </a:p>
        </p:txBody>
      </p:sp>
    </p:spTree>
    <p:extLst>
      <p:ext uri="{BB962C8B-B14F-4D97-AF65-F5344CB8AC3E}">
        <p14:creationId xmlns:p14="http://schemas.microsoft.com/office/powerpoint/2010/main" val="3713612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Categorization is a powerful cognitive tool that allows us to make rich inferences about the world around us. Categories allow us to go beyond our immediate experience and make inferences about things we’ve never experienced before. My </a:t>
            </a:r>
            <a:r>
              <a:rPr lang="en-US" dirty="0" err="1"/>
              <a:t>cohortmate</a:t>
            </a:r>
            <a:r>
              <a:rPr lang="en-US" dirty="0"/>
              <a:t> Lauren recently adopted a cat named Milo, who I have yet to meet, but since I know Milo is a cat, I can deploy my CAT category representation to infer that Milo probably meows, probably likes catnip, and probably fights with Lauren’s dog. </a:t>
            </a:r>
          </a:p>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Although psychologically powerful and pervasive, categories can also lead to pernicious consequences, especially in the social domain, where they can form the basis of stereotyping and prejudice. </a:t>
            </a:r>
          </a:p>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What is the structure of these rich category representations, and how do children develop this structure? </a:t>
            </a:r>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30711770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After multiple rounds of piloting, we came up with a new battery to measure essentialism</a:t>
            </a:r>
          </a:p>
          <a:p>
            <a:pPr marL="181234" indent="-181234">
              <a:buFontTx/>
              <a:buChar char="-"/>
            </a:pPr>
            <a:r>
              <a:rPr lang="en-US" dirty="0"/>
              <a:t>Kept the innateness switch, 2 new DVs</a:t>
            </a:r>
          </a:p>
          <a:p>
            <a:pPr marL="181234" indent="-181234">
              <a:buFontTx/>
              <a:buChar char="-"/>
            </a:pPr>
            <a:r>
              <a:rPr lang="en-US" dirty="0"/>
              <a:t>Fc </a:t>
            </a:r>
            <a:r>
              <a:rPr lang="en-US" dirty="0" err="1"/>
              <a:t>expl</a:t>
            </a:r>
            <a:r>
              <a:rPr lang="en-US" dirty="0"/>
              <a:t> – pit preference against structural context. Preference isn’t a perfect way of getting at something deep and unobservable, which is the characteristic essentialist explanation, but it is an internal feature that we thought people thinking in an essentialist framework would prefer to reference over the structural context. Give us some purchase on teasing apart these two ways of thinking.</a:t>
            </a:r>
          </a:p>
          <a:p>
            <a:pPr marL="181234" indent="-181234">
              <a:buFontTx/>
              <a:buChar char="-"/>
            </a:pPr>
            <a:r>
              <a:rPr lang="en-US" dirty="0"/>
              <a:t>New inductive potential – introduce a new category member not subject to this context</a:t>
            </a:r>
          </a:p>
          <a:p>
            <a:pPr marL="181234" marR="0" lvl="0" indent="-181234" algn="l" defTabSz="914400" rtl="0" eaLnBrk="1" fontAlgn="auto" latinLnBrk="0" hangingPunct="1">
              <a:lnSpc>
                <a:spcPct val="100000"/>
              </a:lnSpc>
              <a:spcBef>
                <a:spcPts val="0"/>
              </a:spcBef>
              <a:spcAft>
                <a:spcPts val="0"/>
              </a:spcAft>
              <a:buClrTx/>
              <a:buSzTx/>
              <a:buFontTx/>
              <a:buChar char="-"/>
              <a:tabLst/>
              <a:defRPr/>
            </a:pPr>
            <a:r>
              <a:rPr lang="en-US" dirty="0"/>
              <a:t>Fixed order</a:t>
            </a:r>
          </a:p>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40</a:t>
            </a:fld>
            <a:endParaRPr lang="en-US"/>
          </a:p>
        </p:txBody>
      </p:sp>
    </p:spTree>
    <p:extLst>
      <p:ext uri="{BB962C8B-B14F-4D97-AF65-F5344CB8AC3E}">
        <p14:creationId xmlns:p14="http://schemas.microsoft.com/office/powerpoint/2010/main" val="7604355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Also an exploratory normative measure, since essentialism sometimes leads to normativity. administered between the inductive potential and innateness switch items</a:t>
            </a:r>
          </a:p>
        </p:txBody>
      </p:sp>
      <p:sp>
        <p:nvSpPr>
          <p:cNvPr id="4" name="Slide Number Placeholder 3"/>
          <p:cNvSpPr>
            <a:spLocks noGrp="1"/>
          </p:cNvSpPr>
          <p:nvPr>
            <p:ph type="sldNum" sz="quarter" idx="10"/>
          </p:nvPr>
        </p:nvSpPr>
        <p:spPr/>
        <p:txBody>
          <a:bodyPr/>
          <a:lstStyle/>
          <a:p>
            <a:fld id="{4CC12544-2BEE-49BA-A42E-D7E3EBA33684}" type="slidenum">
              <a:rPr lang="en-US" smtClean="0"/>
              <a:t>41</a:t>
            </a:fld>
            <a:endParaRPr lang="en-US"/>
          </a:p>
        </p:txBody>
      </p:sp>
    </p:spTree>
    <p:extLst>
      <p:ext uri="{BB962C8B-B14F-4D97-AF65-F5344CB8AC3E}">
        <p14:creationId xmlns:p14="http://schemas.microsoft.com/office/powerpoint/2010/main" val="1499455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But only these 3 items were averaged. Explain coding.</a:t>
            </a:r>
          </a:p>
        </p:txBody>
      </p:sp>
      <p:sp>
        <p:nvSpPr>
          <p:cNvPr id="4" name="Slide Number Placeholder 3"/>
          <p:cNvSpPr>
            <a:spLocks noGrp="1"/>
          </p:cNvSpPr>
          <p:nvPr>
            <p:ph type="sldNum" sz="quarter" idx="10"/>
          </p:nvPr>
        </p:nvSpPr>
        <p:spPr/>
        <p:txBody>
          <a:bodyPr/>
          <a:lstStyle/>
          <a:p>
            <a:fld id="{4CC12544-2BEE-49BA-A42E-D7E3EBA33684}" type="slidenum">
              <a:rPr lang="en-US" smtClean="0"/>
              <a:t>42</a:t>
            </a:fld>
            <a:endParaRPr lang="en-US"/>
          </a:p>
        </p:txBody>
      </p:sp>
    </p:spTree>
    <p:extLst>
      <p:ext uri="{BB962C8B-B14F-4D97-AF65-F5344CB8AC3E}">
        <p14:creationId xmlns:p14="http://schemas.microsoft.com/office/powerpoint/2010/main" val="1116245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Essentialism = for each subject, average 3 essentialism items, and then the averages over that. 1 is more essentialist, 0 is less. </a:t>
            </a:r>
          </a:p>
        </p:txBody>
      </p:sp>
      <p:sp>
        <p:nvSpPr>
          <p:cNvPr id="4" name="Slide Number Placeholder 3"/>
          <p:cNvSpPr>
            <a:spLocks noGrp="1"/>
          </p:cNvSpPr>
          <p:nvPr>
            <p:ph type="sldNum" sz="quarter" idx="10"/>
          </p:nvPr>
        </p:nvSpPr>
        <p:spPr/>
        <p:txBody>
          <a:bodyPr/>
          <a:lstStyle/>
          <a:p>
            <a:fld id="{4CC12544-2BEE-49BA-A42E-D7E3EBA33684}" type="slidenum">
              <a:rPr lang="en-US" smtClean="0"/>
              <a:t>43</a:t>
            </a:fld>
            <a:endParaRPr lang="en-US"/>
          </a:p>
        </p:txBody>
      </p:sp>
    </p:spTree>
    <p:extLst>
      <p:ext uri="{BB962C8B-B14F-4D97-AF65-F5344CB8AC3E}">
        <p14:creationId xmlns:p14="http://schemas.microsoft.com/office/powerpoint/2010/main" val="34076668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a:t>
            </a:r>
            <a:r>
              <a:rPr lang="en-US" dirty="0" err="1"/>
              <a:t>Muradoglu</a:t>
            </a:r>
            <a:r>
              <a:rPr lang="en-US" dirty="0"/>
              <a:t> et al, predict that children will show the simple effect of formal explanations boosting essentialism in the nonstructural condition. We weren’t sure if we would see this boost in adults, since previous studies had only looked at the link between formal explanations and essentialism in children. </a:t>
            </a:r>
          </a:p>
        </p:txBody>
      </p:sp>
      <p:sp>
        <p:nvSpPr>
          <p:cNvPr id="4" name="Slide Number Placeholder 3"/>
          <p:cNvSpPr>
            <a:spLocks noGrp="1"/>
          </p:cNvSpPr>
          <p:nvPr>
            <p:ph type="sldNum" sz="quarter" idx="10"/>
          </p:nvPr>
        </p:nvSpPr>
        <p:spPr/>
        <p:txBody>
          <a:bodyPr/>
          <a:lstStyle/>
          <a:p>
            <a:fld id="{4CC12544-2BEE-49BA-A42E-D7E3EBA33684}" type="slidenum">
              <a:rPr lang="en-US" smtClean="0"/>
              <a:t>44</a:t>
            </a:fld>
            <a:endParaRPr lang="en-US"/>
          </a:p>
        </p:txBody>
      </p:sp>
    </p:spTree>
    <p:extLst>
      <p:ext uri="{BB962C8B-B14F-4D97-AF65-F5344CB8AC3E}">
        <p14:creationId xmlns:p14="http://schemas.microsoft.com/office/powerpoint/2010/main" val="2693216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Vasilyeva et al, predict that both children and adults will show a simple effect of structural context decreasing essentialism compared to a nonstructural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45</a:t>
            </a:fld>
            <a:endParaRPr lang="en-US"/>
          </a:p>
        </p:txBody>
      </p:sp>
    </p:spTree>
    <p:extLst>
      <p:ext uri="{BB962C8B-B14F-4D97-AF65-F5344CB8AC3E}">
        <p14:creationId xmlns:p14="http://schemas.microsoft.com/office/powerpoint/2010/main" val="3990764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The critical condition in our study is where a formal explanation is provided in a structural context. We thought that the structural context, compared to a nonstructural context, could decrease the boost in essentialism from hearing a formal explanation…</a:t>
            </a:r>
          </a:p>
        </p:txBody>
      </p:sp>
      <p:sp>
        <p:nvSpPr>
          <p:cNvPr id="4" name="Slide Number Placeholder 3"/>
          <p:cNvSpPr>
            <a:spLocks noGrp="1"/>
          </p:cNvSpPr>
          <p:nvPr>
            <p:ph type="sldNum" sz="quarter" idx="10"/>
          </p:nvPr>
        </p:nvSpPr>
        <p:spPr/>
        <p:txBody>
          <a:bodyPr/>
          <a:lstStyle/>
          <a:p>
            <a:fld id="{4CC12544-2BEE-49BA-A42E-D7E3EBA33684}" type="slidenum">
              <a:rPr lang="en-US" smtClean="0"/>
              <a:t>46</a:t>
            </a:fld>
            <a:endParaRPr lang="en-US"/>
          </a:p>
        </p:txBody>
      </p:sp>
    </p:spTree>
    <p:extLst>
      <p:ext uri="{BB962C8B-B14F-4D97-AF65-F5344CB8AC3E}">
        <p14:creationId xmlns:p14="http://schemas.microsoft.com/office/powerpoint/2010/main" val="3897517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…eliminate the boost…</a:t>
            </a:r>
          </a:p>
        </p:txBody>
      </p:sp>
      <p:sp>
        <p:nvSpPr>
          <p:cNvPr id="4" name="Slide Number Placeholder 3"/>
          <p:cNvSpPr>
            <a:spLocks noGrp="1"/>
          </p:cNvSpPr>
          <p:nvPr>
            <p:ph type="sldNum" sz="quarter" idx="10"/>
          </p:nvPr>
        </p:nvSpPr>
        <p:spPr/>
        <p:txBody>
          <a:bodyPr/>
          <a:lstStyle/>
          <a:p>
            <a:fld id="{4CC12544-2BEE-49BA-A42E-D7E3EBA33684}" type="slidenum">
              <a:rPr lang="en-US" smtClean="0"/>
              <a:t>47</a:t>
            </a:fld>
            <a:endParaRPr lang="en-US"/>
          </a:p>
        </p:txBody>
      </p:sp>
    </p:spTree>
    <p:extLst>
      <p:ext uri="{BB962C8B-B14F-4D97-AF65-F5344CB8AC3E}">
        <p14:creationId xmlns:p14="http://schemas.microsoft.com/office/powerpoint/2010/main" val="19709186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even reverse it. In other words, we predicted an interaction of context and explanation, which we preregistered as our hypothesis.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48</a:t>
            </a:fld>
            <a:endParaRPr lang="en-US"/>
          </a:p>
        </p:txBody>
      </p:sp>
    </p:spTree>
    <p:extLst>
      <p:ext uri="{BB962C8B-B14F-4D97-AF65-F5344CB8AC3E}">
        <p14:creationId xmlns:p14="http://schemas.microsoft.com/office/powerpoint/2010/main" val="647395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did we find?</a:t>
            </a:r>
          </a:p>
          <a:p>
            <a:pPr marL="171450" indent="-171450">
              <a:buFontTx/>
              <a:buChar char="-"/>
            </a:pPr>
            <a:r>
              <a:rPr lang="en-US" dirty="0"/>
              <a:t>show the results for the children and adults separately. </a:t>
            </a:r>
          </a:p>
          <a:p>
            <a:pPr marL="0" indent="0">
              <a:buFontTx/>
              <a:buNone/>
            </a:pPr>
            <a:r>
              <a:rPr lang="en-US" dirty="0"/>
              <a:t>- first: children. heads-up: only 1/5 data collected, so disclaimer that what I’m about to show you is a very limited amount of data. </a:t>
            </a:r>
          </a:p>
        </p:txBody>
      </p:sp>
      <p:sp>
        <p:nvSpPr>
          <p:cNvPr id="4" name="Slide Number Placeholder 3"/>
          <p:cNvSpPr>
            <a:spLocks noGrp="1"/>
          </p:cNvSpPr>
          <p:nvPr>
            <p:ph type="sldNum" sz="quarter" idx="10"/>
          </p:nvPr>
        </p:nvSpPr>
        <p:spPr/>
        <p:txBody>
          <a:bodyPr/>
          <a:lstStyle/>
          <a:p>
            <a:fld id="{4CC12544-2BEE-49BA-A42E-D7E3EBA33684}" type="slidenum">
              <a:rPr lang="en-US" smtClean="0"/>
              <a:t>49</a:t>
            </a:fld>
            <a:endParaRPr lang="en-US"/>
          </a:p>
        </p:txBody>
      </p:sp>
    </p:spTree>
    <p:extLst>
      <p:ext uri="{BB962C8B-B14F-4D97-AF65-F5344CB8AC3E}">
        <p14:creationId xmlns:p14="http://schemas.microsoft.com/office/powerpoint/2010/main" val="239712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dirty="0"/>
              <a:t>One way we could represent the structure of a category is to think about a category in essentialist terms. </a:t>
            </a:r>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Essentialism - cognitive bias to believe that: categories represent real distinctions in the world, category members share an “essence” that gives rise to shared properties that are innate and unchangeable</a:t>
            </a:r>
          </a:p>
          <a:p>
            <a:pPr marL="0" indent="0">
              <a:buFont typeface="Arial" panose="020B0604020202020204" pitchFamily="34" charset="0"/>
              <a:buNone/>
            </a:pPr>
            <a:r>
              <a:rPr lang="en-US" sz="3200" dirty="0"/>
              <a:t>- Deep underlying reality</a:t>
            </a:r>
            <a:br>
              <a:rPr lang="en-US" sz="3200" dirty="0"/>
            </a:br>
            <a:r>
              <a:rPr lang="en-US" sz="3200" dirty="0"/>
              <a:t>- Innate potential</a:t>
            </a:r>
          </a:p>
          <a:p>
            <a:pPr marL="0" indent="0">
              <a:buFont typeface="Arial" panose="020B0604020202020204" pitchFamily="34" charset="0"/>
              <a:buNone/>
            </a:pPr>
            <a:r>
              <a:rPr lang="en-US" sz="3200" dirty="0"/>
              <a:t>- Could be elaborated </a:t>
            </a:r>
            <a:r>
              <a:rPr lang="en-US" sz="3200" dirty="0" err="1"/>
              <a:t>eg</a:t>
            </a:r>
            <a:r>
              <a:rPr lang="en-US" sz="3200" dirty="0"/>
              <a:t> as biological sex or something, but could just be a placeholder</a:t>
            </a:r>
          </a:p>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3352619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Children: slight trends in the direction we’re predicting, but again hard to say anything with the limited amount of data.</a:t>
            </a:r>
          </a:p>
          <a:p>
            <a:pPr marL="171450" indent="-171450">
              <a:buFontTx/>
              <a:buChar char="-"/>
            </a:pPr>
            <a:r>
              <a:rPr lang="en-US" dirty="0"/>
              <a:t>Adults: luckily we have the entire data set, because MTurk studies run at lightspeed. </a:t>
            </a:r>
          </a:p>
        </p:txBody>
      </p:sp>
      <p:sp>
        <p:nvSpPr>
          <p:cNvPr id="4" name="Slide Number Placeholder 3"/>
          <p:cNvSpPr>
            <a:spLocks noGrp="1"/>
          </p:cNvSpPr>
          <p:nvPr>
            <p:ph type="sldNum" sz="quarter" idx="10"/>
          </p:nvPr>
        </p:nvSpPr>
        <p:spPr/>
        <p:txBody>
          <a:bodyPr/>
          <a:lstStyle/>
          <a:p>
            <a:fld id="{4CC12544-2BEE-49BA-A42E-D7E3EBA33684}" type="slidenum">
              <a:rPr lang="en-US" smtClean="0"/>
              <a:t>50</a:t>
            </a:fld>
            <a:endParaRPr lang="en-US"/>
          </a:p>
        </p:txBody>
      </p:sp>
    </p:spTree>
    <p:extLst>
      <p:ext uri="{BB962C8B-B14F-4D97-AF65-F5344CB8AC3E}">
        <p14:creationId xmlns:p14="http://schemas.microsoft.com/office/powerpoint/2010/main" val="14279513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Adults: main effect of context</a:t>
            </a:r>
          </a:p>
          <a:p>
            <a:pPr marL="181234" indent="-181234">
              <a:buFontTx/>
              <a:buChar char="-"/>
            </a:pPr>
            <a:r>
              <a:rPr lang="en-US" dirty="0"/>
              <a:t>In line with the main effect of context that was found among adults in Vasilyeva et al. I was expecting to find a main effect, based on the prior results, but kind of blown away by how strong the main effect is here. Naively one might think that there would be a weak or no main effect of context because adults might already have a lot of contextual knowledge about the structural factors in our society surrounding gender, a familiar category, even if this classroom paradigm and the game-playing property are novel.</a:t>
            </a:r>
          </a:p>
          <a:p>
            <a:pPr marL="181234" indent="-181234">
              <a:buFontTx/>
              <a:buChar char="-"/>
            </a:pPr>
            <a:r>
              <a:rPr lang="en-US" dirty="0"/>
              <a:t>Interesting that the adults aren’t affected at all by hearing the formal explanation. I didn’t have a strong prediction going in, since formal explanations and essentialism in adults hasn’t been well studied before. perhaps because adults hear about the context first, and the explanation later, the contextual information is so powerful that the formal explanation just gets interpreted in a way that falls in line with the interpretation of the contextual information. </a:t>
            </a:r>
          </a:p>
        </p:txBody>
      </p:sp>
      <p:sp>
        <p:nvSpPr>
          <p:cNvPr id="4" name="Slide Number Placeholder 3"/>
          <p:cNvSpPr>
            <a:spLocks noGrp="1"/>
          </p:cNvSpPr>
          <p:nvPr>
            <p:ph type="sldNum" sz="quarter" idx="10"/>
          </p:nvPr>
        </p:nvSpPr>
        <p:spPr/>
        <p:txBody>
          <a:bodyPr/>
          <a:lstStyle/>
          <a:p>
            <a:fld id="{4CC12544-2BEE-49BA-A42E-D7E3EBA33684}" type="slidenum">
              <a:rPr lang="en-US" smtClean="0"/>
              <a:t>51</a:t>
            </a:fld>
            <a:endParaRPr lang="en-US"/>
          </a:p>
        </p:txBody>
      </p:sp>
    </p:spTree>
    <p:extLst>
      <p:ext uri="{BB962C8B-B14F-4D97-AF65-F5344CB8AC3E}">
        <p14:creationId xmlns:p14="http://schemas.microsoft.com/office/powerpoint/2010/main" val="4285725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 wrap up, language is a powerful source of information as children are constructing category representations.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Previous work has suggested that formal explanations, like generics, serve as a linguistic cue for what categories to essentialize.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52</a:t>
            </a:fld>
            <a:endParaRPr lang="en-US"/>
          </a:p>
        </p:txBody>
      </p:sp>
    </p:spTree>
    <p:extLst>
      <p:ext uri="{BB962C8B-B14F-4D97-AF65-F5344CB8AC3E}">
        <p14:creationId xmlns:p14="http://schemas.microsoft.com/office/powerpoint/2010/main" val="15112272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I’ve been really inspired by reading this previous literature, and would like to add the nuance that formal explanations may be more ambiguous than previously thought – they may not necessarily always yield an essentialist interpretation. In cases where there is a structural context present, formal explanations might yield a social-structural interpretation rather than an essentialist one.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Another way of thinking about this is that the structural context “blocks” the essentialist reading of the formal explanation, and allows one to take a social-structural view.</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Presented some intuitive reasons to think this is the case, and some preliminary data, but this is again an ongoing project.</a:t>
            </a:r>
          </a:p>
        </p:txBody>
      </p:sp>
      <p:sp>
        <p:nvSpPr>
          <p:cNvPr id="4" name="Slide Number Placeholder 3"/>
          <p:cNvSpPr>
            <a:spLocks noGrp="1"/>
          </p:cNvSpPr>
          <p:nvPr>
            <p:ph type="sldNum" sz="quarter" idx="10"/>
          </p:nvPr>
        </p:nvSpPr>
        <p:spPr/>
        <p:txBody>
          <a:bodyPr/>
          <a:lstStyle/>
          <a:p>
            <a:fld id="{4CC12544-2BEE-49BA-A42E-D7E3EBA33684}" type="slidenum">
              <a:rPr lang="en-US" smtClean="0"/>
              <a:t>53</a:t>
            </a:fld>
            <a:endParaRPr lang="en-US"/>
          </a:p>
        </p:txBody>
      </p:sp>
    </p:spTree>
    <p:extLst>
      <p:ext uri="{BB962C8B-B14F-4D97-AF65-F5344CB8AC3E}">
        <p14:creationId xmlns:p14="http://schemas.microsoft.com/office/powerpoint/2010/main" val="10019505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prstClr val="black"/>
                </a:solidFill>
              </a:rPr>
              <a:t>To return to the question that I had opened the talk with, I think of this project as an initial foray into the question of how children </a:t>
            </a:r>
            <a:r>
              <a:rPr lang="en-US" sz="1200" b="1" dirty="0">
                <a:solidFill>
                  <a:prstClr val="black"/>
                </a:solidFill>
              </a:rPr>
              <a:t>integrate linguistic and contextual information</a:t>
            </a:r>
            <a:r>
              <a:rPr lang="en-US" sz="1200" dirty="0">
                <a:solidFill>
                  <a:prstClr val="black"/>
                </a:solidFill>
              </a:rPr>
              <a:t> when developing category representations, which I would be excited to explore further in future work.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54</a:t>
            </a:fld>
            <a:endParaRPr lang="en-US"/>
          </a:p>
        </p:txBody>
      </p:sp>
    </p:spTree>
    <p:extLst>
      <p:ext uri="{BB962C8B-B14F-4D97-AF65-F5344CB8AC3E}">
        <p14:creationId xmlns:p14="http://schemas.microsoft.com/office/powerpoint/2010/main" val="41471423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project has also gotten me excited about another open question, about the nature of formal explanations. Formal explanations are really puzzling and fascinating to me for a variety of reasons.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hope I’ve been able to suggest here that their interpretation might shift in really contextually dependent and interesting ways.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you might wonder, given this slipperiness about how to interpret a formal explanation, why do we produce formal explanations at all? Why don’t we produce alternative explanations that are clear and unambiguously essentialist or social-structural? Instead of “I walk in groups late at night because I’m a woman”, I could say “I walk in groups late at night because the likelihood of women being targeted for gender-based harassment and violence increases during the night hours”. Principles of brevity. But also maybe social-structural factors are in the common ground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almost tautological sounding, yet they communicate a plethora of meaning. There’s something mysterious and tautological about saying “Fido barks because he is a dog”. Subtle change of adding “simply because I’m a woman” or “just because I’m a woman” seems to change the interpretation, people have different intuitions though.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Despite all this slipperiness, and even sounding near tautological at times, formal explanations can be really powerful cues. They directly link an individual and a property to an entire category, such that they could support learning about an entire category from an individual. In this sense, I’m really interested in untangling this puzzle to learn more about how language can support category learning.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55</a:t>
            </a:fld>
            <a:endParaRPr lang="en-US"/>
          </a:p>
        </p:txBody>
      </p:sp>
    </p:spTree>
    <p:extLst>
      <p:ext uri="{BB962C8B-B14F-4D97-AF65-F5344CB8AC3E}">
        <p14:creationId xmlns:p14="http://schemas.microsoft.com/office/powerpoint/2010/main" val="3369832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0 = “For sure Green-Ball”, 1/3 = “Maybe Green-Ball”, 2/3 = “Maybe Yellow-Ball”</a:t>
            </a:r>
          </a:p>
        </p:txBody>
      </p:sp>
      <p:sp>
        <p:nvSpPr>
          <p:cNvPr id="4" name="Slide Number Placeholder 3"/>
          <p:cNvSpPr>
            <a:spLocks noGrp="1"/>
          </p:cNvSpPr>
          <p:nvPr>
            <p:ph type="sldNum" sz="quarter" idx="5"/>
          </p:nvPr>
        </p:nvSpPr>
        <p:spPr/>
        <p:txBody>
          <a:bodyPr/>
          <a:lstStyle/>
          <a:p>
            <a:fld id="{4CC12544-2BEE-49BA-A42E-D7E3EBA33684}" type="slidenum">
              <a:rPr lang="en-US" smtClean="0"/>
              <a:t>60</a:t>
            </a:fld>
            <a:endParaRPr lang="en-US"/>
          </a:p>
        </p:txBody>
      </p:sp>
    </p:spTree>
    <p:extLst>
      <p:ext uri="{BB962C8B-B14F-4D97-AF65-F5344CB8AC3E}">
        <p14:creationId xmlns:p14="http://schemas.microsoft.com/office/powerpoint/2010/main" val="1158341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0 being “okay”, 1 being “not okay” to play the other game</a:t>
            </a:r>
          </a:p>
          <a:p>
            <a:pPr marL="171450" indent="-171450">
              <a:buFontTx/>
              <a:buChar char="-"/>
            </a:pPr>
            <a:r>
              <a:rPr lang="en-US" dirty="0"/>
              <a:t>Floor effects with adults</a:t>
            </a:r>
          </a:p>
        </p:txBody>
      </p:sp>
      <p:sp>
        <p:nvSpPr>
          <p:cNvPr id="4" name="Slide Number Placeholder 3"/>
          <p:cNvSpPr>
            <a:spLocks noGrp="1"/>
          </p:cNvSpPr>
          <p:nvPr>
            <p:ph type="sldNum" sz="quarter" idx="5"/>
          </p:nvPr>
        </p:nvSpPr>
        <p:spPr/>
        <p:txBody>
          <a:bodyPr/>
          <a:lstStyle/>
          <a:p>
            <a:fld id="{4CC12544-2BEE-49BA-A42E-D7E3EBA33684}" type="slidenum">
              <a:rPr lang="en-US" smtClean="0"/>
              <a:t>61</a:t>
            </a:fld>
            <a:endParaRPr lang="en-US"/>
          </a:p>
        </p:txBody>
      </p:sp>
    </p:spTree>
    <p:extLst>
      <p:ext uri="{BB962C8B-B14F-4D97-AF65-F5344CB8AC3E}">
        <p14:creationId xmlns:p14="http://schemas.microsoft.com/office/powerpoint/2010/main" val="5231358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62</a:t>
            </a:fld>
            <a:endParaRPr lang="en-US"/>
          </a:p>
        </p:txBody>
      </p:sp>
    </p:spTree>
    <p:extLst>
      <p:ext uri="{BB962C8B-B14F-4D97-AF65-F5344CB8AC3E}">
        <p14:creationId xmlns:p14="http://schemas.microsoft.com/office/powerpoint/2010/main" val="29738972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63</a:t>
            </a:fld>
            <a:endParaRPr lang="en-US"/>
          </a:p>
        </p:txBody>
      </p:sp>
    </p:spTree>
    <p:extLst>
      <p:ext uri="{BB962C8B-B14F-4D97-AF65-F5344CB8AC3E}">
        <p14:creationId xmlns:p14="http://schemas.microsoft.com/office/powerpoint/2010/main" val="4280617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Another framework we could use to represent the structure of a category is a social-structural theory.</a:t>
            </a:r>
          </a:p>
          <a:p>
            <a:pPr defTabSz="966582">
              <a:defRPr/>
            </a:pPr>
            <a:r>
              <a:rPr lang="en-US" dirty="0" err="1"/>
              <a:t>Eg</a:t>
            </a:r>
            <a:r>
              <a:rPr lang="en-US" dirty="0"/>
              <a:t> men and women subject to different socialization, different resources, different social standards, different social biases, etc. in our society.</a:t>
            </a:r>
          </a:p>
          <a:p>
            <a:pPr defTabSz="966582">
              <a:defRPr/>
            </a:pPr>
            <a:r>
              <a:rPr lang="en-US" dirty="0"/>
              <a:t>The nature and structure of a category could be interpreted as contingent or even constructed by the social context that it occupies.</a:t>
            </a:r>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31889667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Note that 2.2 and 2.3 are very similar, so I’ll show some plots with data combined from both versions, where the inductive potential responses from 2.2 are coded as the midpoint between the two lateral points from 2.3</a:t>
            </a:r>
          </a:p>
        </p:txBody>
      </p:sp>
      <p:sp>
        <p:nvSpPr>
          <p:cNvPr id="4" name="Slide Number Placeholder 3"/>
          <p:cNvSpPr>
            <a:spLocks noGrp="1"/>
          </p:cNvSpPr>
          <p:nvPr>
            <p:ph type="sldNum" sz="quarter" idx="10"/>
          </p:nvPr>
        </p:nvSpPr>
        <p:spPr/>
        <p:txBody>
          <a:bodyPr/>
          <a:lstStyle/>
          <a:p>
            <a:fld id="{4CC12544-2BEE-49BA-A42E-D7E3EBA33684}" type="slidenum">
              <a:rPr lang="en-US" smtClean="0"/>
              <a:t>64</a:t>
            </a:fld>
            <a:endParaRPr lang="en-US"/>
          </a:p>
        </p:txBody>
      </p:sp>
    </p:spTree>
    <p:extLst>
      <p:ext uri="{BB962C8B-B14F-4D97-AF65-F5344CB8AC3E}">
        <p14:creationId xmlns:p14="http://schemas.microsoft.com/office/powerpoint/2010/main" val="1799666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65</a:t>
            </a:fld>
            <a:endParaRPr lang="en-US"/>
          </a:p>
        </p:txBody>
      </p:sp>
    </p:spTree>
    <p:extLst>
      <p:ext uri="{BB962C8B-B14F-4D97-AF65-F5344CB8AC3E}">
        <p14:creationId xmlns:p14="http://schemas.microsoft.com/office/powerpoint/2010/main" val="3590054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66</a:t>
            </a:fld>
            <a:endParaRPr lang="en-US"/>
          </a:p>
        </p:txBody>
      </p:sp>
    </p:spTree>
    <p:extLst>
      <p:ext uri="{BB962C8B-B14F-4D97-AF65-F5344CB8AC3E}">
        <p14:creationId xmlns:p14="http://schemas.microsoft.com/office/powerpoint/2010/main" val="27938612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67</a:t>
            </a:fld>
            <a:endParaRPr lang="en-US"/>
          </a:p>
        </p:txBody>
      </p:sp>
    </p:spTree>
    <p:extLst>
      <p:ext uri="{BB962C8B-B14F-4D97-AF65-F5344CB8AC3E}">
        <p14:creationId xmlns:p14="http://schemas.microsoft.com/office/powerpoint/2010/main" val="43003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When children are developing category representations, how do they choose what theoretical framework to use to understand a given category? I’ve presented them here as two distinct theories for illustration, but we can consider these two be two points on a theoretical continuum. </a:t>
            </a:r>
          </a:p>
        </p:txBody>
      </p:sp>
      <p:sp>
        <p:nvSpPr>
          <p:cNvPr id="4" name="Slide Number Placeholder 3"/>
          <p:cNvSpPr>
            <a:spLocks noGrp="1"/>
          </p:cNvSpPr>
          <p:nvPr>
            <p:ph type="sldNum" sz="quarter" idx="10"/>
          </p:nvPr>
        </p:nvSpPr>
        <p:spPr/>
        <p:txBody>
          <a:bodyPr/>
          <a:lstStyle/>
          <a:p>
            <a:fld id="{4CC12544-2BEE-49BA-A42E-D7E3EBA33684}" type="slidenum">
              <a:rPr lang="en-US" smtClean="0"/>
              <a:t>7</a:t>
            </a:fld>
            <a:endParaRPr lang="en-US"/>
          </a:p>
        </p:txBody>
      </p:sp>
    </p:spTree>
    <p:extLst>
      <p:ext uri="{BB962C8B-B14F-4D97-AF65-F5344CB8AC3E}">
        <p14:creationId xmlns:p14="http://schemas.microsoft.com/office/powerpoint/2010/main" val="117769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In this talk, I’ll discuss how language provides important cues about how to represent a category, whether to think about a given category using an essentialist framework, or using a social-structural framework. </a:t>
            </a:r>
          </a:p>
          <a:p>
            <a:pPr marL="171450" indent="-171450">
              <a:buFontTx/>
              <a:buChar char="-"/>
            </a:pPr>
            <a:r>
              <a:rPr lang="en-US" dirty="0"/>
              <a:t>I’ll review a line of prior research that examines some different forms of language, and how each of them might cue an essentialist framework.</a:t>
            </a:r>
          </a:p>
          <a:p>
            <a:pPr marL="171450" indent="-171450">
              <a:buFontTx/>
              <a:buChar char="-"/>
            </a:pPr>
            <a:r>
              <a:rPr lang="en-US" dirty="0"/>
              <a:t>I’ll also review some recent of work that suggests a role for context in whether we conceptualize a category in an essentialist way or in a social-structural way. </a:t>
            </a:r>
          </a:p>
          <a:p>
            <a:pPr marL="171450" indent="-171450">
              <a:buFontTx/>
              <a:buChar char="-"/>
            </a:pPr>
            <a:r>
              <a:rPr lang="en-US" dirty="0"/>
              <a:t>I’ll then draw together these various lines of work to motivate my ongoing first-year project, which asks how we integrate linguistic and contextual information to support one of these theories or another. </a:t>
            </a:r>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2982589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In this talk, I’ll discuss how language provides important cues about how to represent a category, whether to think about a given category using an essentialist framework, or using a social-structural framework. </a:t>
            </a:r>
          </a:p>
          <a:p>
            <a:pPr marL="171450" indent="-171450">
              <a:buFontTx/>
              <a:buChar char="-"/>
            </a:pPr>
            <a:r>
              <a:rPr lang="en-US" dirty="0"/>
              <a:t>I’ll review a line of prior research that examines some different forms of language, and how each of them might cue an essentialist framework.</a:t>
            </a:r>
          </a:p>
          <a:p>
            <a:pPr marL="171450" indent="-171450">
              <a:buFontTx/>
              <a:buChar char="-"/>
            </a:pPr>
            <a:r>
              <a:rPr lang="en-US" dirty="0"/>
              <a:t>I’ll also review some recent of work that suggests a role for context in whether we conceptualize a category in an essentialist way or in a social-structural way. </a:t>
            </a:r>
          </a:p>
          <a:p>
            <a:pPr marL="171450" indent="-171450">
              <a:buFontTx/>
              <a:buChar char="-"/>
            </a:pPr>
            <a:r>
              <a:rPr lang="en-US" dirty="0"/>
              <a:t>I’ll then draw together these various lines of work to motivate my ongoing first-year project, which asks how we integrate linguistic and contextual information to support one of these theories or another. </a:t>
            </a:r>
          </a:p>
        </p:txBody>
      </p:sp>
      <p:sp>
        <p:nvSpPr>
          <p:cNvPr id="4" name="Slide Number Placeholder 3"/>
          <p:cNvSpPr>
            <a:spLocks noGrp="1"/>
          </p:cNvSpPr>
          <p:nvPr>
            <p:ph type="sldNum" sz="quarter" idx="10"/>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183772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5/14/2019</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5/14/2019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5/14/2019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Gill Sans MT" panose="020B05020201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Gill Sans MT" panose="020B0502020104020203" pitchFamily="34" charset="0"/>
              </a:defRPr>
            </a:lvl1pPr>
          </a:lstStyle>
          <a:p>
            <a:fld id="{70B09DE8-224C-474F-8E10-8AAFDD71DE16}" type="datetime1">
              <a:rPr lang="en-US" smtClean="0"/>
              <a:pPr/>
              <a:t>5/14/2019</a:t>
            </a:fld>
            <a:endParaRPr lang="en-US" dirty="0"/>
          </a:p>
        </p:txBody>
      </p:sp>
      <p:sp>
        <p:nvSpPr>
          <p:cNvPr id="4" name="Footer Placeholder 3"/>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5/14/2019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latin typeface="Gill Sans MT" panose="020B05020201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atin typeface="Gill Sans MT" panose="020B0502020104020203" pitchFamily="34" charset="0"/>
              </a:defRPr>
            </a:lvl1pPr>
            <a:lvl2pPr>
              <a:defRPr sz="2800">
                <a:latin typeface="Gill Sans MT" panose="020B0502020104020203" pitchFamily="34" charset="0"/>
              </a:defRPr>
            </a:lvl2pPr>
            <a:lvl3pPr>
              <a:defRPr sz="2400">
                <a:latin typeface="Gill Sans MT" panose="020B0502020104020203" pitchFamily="34" charset="0"/>
              </a:defRPr>
            </a:lvl3pPr>
            <a:lvl4pPr>
              <a:defRPr sz="2000">
                <a:latin typeface="Gill Sans MT" panose="020B0502020104020203" pitchFamily="34" charset="0"/>
              </a:defRPr>
            </a:lvl4pPr>
            <a:lvl5pPr>
              <a:defRPr sz="2000">
                <a:latin typeface="Gill Sans MT" panose="020B05020201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lvl1pPr>
              <a:defRPr>
                <a:latin typeface="Gill Sans MT" panose="020B0502020104020203" pitchFamily="34" charset="0"/>
              </a:defRPr>
            </a:lvl1pPr>
          </a:lstStyle>
          <a:p>
            <a:fld id="{2F5B585B-1D24-41E5-8E3C-BACEE3E595E8}" type="datetime1">
              <a:rPr lang="en-US" smtClean="0"/>
              <a:pPr/>
              <a:t>5/14/2019</a:t>
            </a:fld>
            <a:endParaRPr lang="en-US" dirty="0"/>
          </a:p>
        </p:txBody>
      </p:sp>
      <p:sp>
        <p:nvSpPr>
          <p:cNvPr id="6" name="Footer Placeholder 5"/>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5/14/2019</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latin typeface="Gill Sans MT" panose="020B0502020104020203" pitchFamily="34" charset="0"/>
              </a:defRPr>
            </a:lvl1pPr>
          </a:lstStyle>
          <a:p>
            <a:fld id="{38C3AF04-BE80-4AFB-B728-00FB5A34624C}" type="datetime1">
              <a:rPr lang="en-US" smtClean="0"/>
              <a:pPr/>
              <a:t>5/14/2019</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latin typeface="Gill Sans MT" panose="020B0502020104020203" pitchFamily="34" charset="0"/>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gif"/><Relationship Id="rId4" Type="http://schemas.microsoft.com/office/2007/relationships/hdphoto" Target="../media/hdphoto1.wdp"/><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2.JP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2.JP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2.JP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6.jpg"/><Relationship Id="rId13" Type="http://schemas.openxmlformats.org/officeDocument/2006/relationships/image" Target="../media/image22.JPG"/><Relationship Id="rId3" Type="http://schemas.openxmlformats.org/officeDocument/2006/relationships/image" Target="../media/image31.jpg"/><Relationship Id="rId7" Type="http://schemas.openxmlformats.org/officeDocument/2006/relationships/image" Target="../media/image35.png"/><Relationship Id="rId12"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jpeg"/><Relationship Id="rId4" Type="http://schemas.openxmlformats.org/officeDocument/2006/relationships/image" Target="../media/image32.jpg"/><Relationship Id="rId9" Type="http://schemas.openxmlformats.org/officeDocument/2006/relationships/image" Target="../media/image37.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21.JPG"/><Relationship Id="rId4" Type="http://schemas.openxmlformats.org/officeDocument/2006/relationships/image" Target="../media/image22.JPG"/></Relationships>
</file>

<file path=ppt/slides/_rels/slide41.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36.jpg"/><Relationship Id="rId7" Type="http://schemas.openxmlformats.org/officeDocument/2006/relationships/image" Target="../media/image21.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5.JPG"/><Relationship Id="rId4" Type="http://schemas.openxmlformats.org/officeDocument/2006/relationships/image" Target="../media/image26.JPG"/><Relationship Id="rId9" Type="http://schemas.openxmlformats.org/officeDocument/2006/relationships/image" Target="../media/image32.jp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32.jp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21.JPG"/><Relationship Id="rId4" Type="http://schemas.openxmlformats.org/officeDocument/2006/relationships/image" Target="../media/image22.JP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github.com/mariannazhang/structuralblocki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31.jpg"/><Relationship Id="rId7" Type="http://schemas.openxmlformats.org/officeDocument/2006/relationships/image" Target="../media/image35.png"/><Relationship Id="rId12" Type="http://schemas.openxmlformats.org/officeDocument/2006/relationships/image" Target="../media/image21.JP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jpeg"/><Relationship Id="rId4" Type="http://schemas.openxmlformats.org/officeDocument/2006/relationships/image" Target="../media/image32.jpg"/><Relationship Id="rId9" Type="http://schemas.openxmlformats.org/officeDocument/2006/relationships/image" Target="../media/image37.jpe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584" y="3079742"/>
            <a:ext cx="3709616" cy="1920240"/>
          </a:xfrm>
        </p:spPr>
        <p:txBody>
          <a:bodyPr/>
          <a:lstStyle/>
          <a:p>
            <a:r>
              <a:rPr lang="en-US" dirty="0">
                <a:latin typeface="Gill Sans MT" panose="020B0502020104020203" pitchFamily="34" charset="0"/>
                <a:cs typeface="Helvetica" panose="020B0604020202020204" pitchFamily="34" charset="0"/>
              </a:rPr>
              <a:t>Marianna Zhang</a:t>
            </a:r>
          </a:p>
        </p:txBody>
      </p:sp>
      <p:sp>
        <p:nvSpPr>
          <p:cNvPr id="4" name="Text Placeholder 3"/>
          <p:cNvSpPr>
            <a:spLocks noGrp="1"/>
          </p:cNvSpPr>
          <p:nvPr>
            <p:ph type="body" sz="half" idx="2"/>
          </p:nvPr>
        </p:nvSpPr>
        <p:spPr>
          <a:xfrm>
            <a:off x="8192162" y="5049273"/>
            <a:ext cx="3398520" cy="3126987"/>
          </a:xfrm>
        </p:spPr>
        <p:txBody>
          <a:bodyPr>
            <a:normAutofit/>
          </a:bodyPr>
          <a:lstStyle/>
          <a:p>
            <a:r>
              <a:rPr lang="en-US" sz="2400" dirty="0">
                <a:solidFill>
                  <a:schemeClr val="bg1">
                    <a:lumMod val="95000"/>
                  </a:schemeClr>
                </a:solidFill>
                <a:latin typeface="Gill Sans MT" panose="020B0502020104020203" pitchFamily="34" charset="0"/>
                <a:cs typeface="Helvetica" panose="020B0604020202020204" pitchFamily="34" charset="0"/>
              </a:rPr>
              <a:t>SLL lab meeting</a:t>
            </a:r>
          </a:p>
          <a:p>
            <a:r>
              <a:rPr lang="en-US" sz="2400" dirty="0">
                <a:solidFill>
                  <a:schemeClr val="bg1">
                    <a:lumMod val="95000"/>
                  </a:schemeClr>
                </a:solidFill>
                <a:latin typeface="Gill Sans MT" panose="020B0502020104020203" pitchFamily="34" charset="0"/>
                <a:cs typeface="Helvetica" panose="020B0604020202020204" pitchFamily="34" charset="0"/>
              </a:rPr>
              <a:t>5.14.19</a:t>
            </a:r>
          </a:p>
          <a:p>
            <a:endParaRPr lang="en-US" sz="2400" dirty="0">
              <a:latin typeface="Gill Sans MT" panose="020B0502020104020203" pitchFamily="34" charset="0"/>
              <a:cs typeface="Helvetica" panose="020B0604020202020204" pitchFamily="34" charset="0"/>
            </a:endParaRPr>
          </a:p>
        </p:txBody>
      </p:sp>
      <p:sp>
        <p:nvSpPr>
          <p:cNvPr id="5" name="Title 1"/>
          <p:cNvSpPr txBox="1">
            <a:spLocks/>
          </p:cNvSpPr>
          <p:nvPr/>
        </p:nvSpPr>
        <p:spPr>
          <a:xfrm>
            <a:off x="631136" y="923454"/>
            <a:ext cx="6576488" cy="407652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6000" dirty="0">
                <a:solidFill>
                  <a:schemeClr val="tx1"/>
                </a:solidFill>
                <a:latin typeface="Gill Sans MT" panose="020B0502020104020203" pitchFamily="34" charset="0"/>
                <a:cs typeface="Helvetica" panose="020B0604020202020204" pitchFamily="34" charset="0"/>
              </a:rPr>
              <a:t>Essentially blocked:</a:t>
            </a:r>
          </a:p>
          <a:p>
            <a:pPr>
              <a:lnSpc>
                <a:spcPct val="100000"/>
              </a:lnSpc>
            </a:pPr>
            <a:r>
              <a:rPr lang="en-US" dirty="0">
                <a:solidFill>
                  <a:schemeClr val="bg1">
                    <a:lumMod val="50000"/>
                  </a:schemeClr>
                </a:solidFill>
                <a:latin typeface="Gill Sans MT" panose="020B0502020104020203" pitchFamily="34" charset="0"/>
                <a:cs typeface="Helvetica" panose="020B0604020202020204" pitchFamily="34" charset="0"/>
              </a:rPr>
              <a:t>The role of structural context in blocking essentialism</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6B6EB6-B8A6-4746-98A5-CBC90D94BDD3}"/>
              </a:ext>
            </a:extLst>
          </p:cNvPr>
          <p:cNvSpPr/>
          <p:nvPr/>
        </p:nvSpPr>
        <p:spPr>
          <a:xfrm>
            <a:off x="7979267" y="2193745"/>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27">
            <a:extLst>
              <a:ext uri="{FF2B5EF4-FFF2-40B4-BE49-F238E27FC236}">
                <a16:creationId xmlns:a16="http://schemas.microsoft.com/office/drawing/2014/main" id="{292DFE27-82D6-4249-9A24-9D47EF94CEC9}"/>
              </a:ext>
            </a:extLst>
          </p:cNvPr>
          <p:cNvSpPr/>
          <p:nvPr/>
        </p:nvSpPr>
        <p:spPr>
          <a:xfrm>
            <a:off x="7021200" y="2193744"/>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272099" y="2468874"/>
            <a:ext cx="2699012" cy="1556832"/>
          </a:xfrm>
        </p:spPr>
        <p:txBody>
          <a:bodyPr>
            <a:normAutofit/>
          </a:bodyPr>
          <a:lstStyle/>
          <a:p>
            <a:pPr algn="ctr"/>
            <a:r>
              <a:rPr lang="en-US" sz="2800" dirty="0"/>
              <a:t>A social-structural theory</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theory</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574176" y="1019651"/>
            <a:ext cx="673851" cy="72043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98D3A9-F492-4C42-A1CF-5BBCD16ADA3E}"/>
              </a:ext>
            </a:extLst>
          </p:cNvPr>
          <p:cNvSpPr txBox="1"/>
          <p:nvPr/>
        </p:nvSpPr>
        <p:spPr>
          <a:xfrm>
            <a:off x="757377" y="1551707"/>
            <a:ext cx="5849643" cy="1384995"/>
          </a:xfrm>
          <a:prstGeom prst="rect">
            <a:avLst/>
          </a:prstGeom>
          <a:noFill/>
        </p:spPr>
        <p:txBody>
          <a:bodyPr wrap="square" rtlCol="0">
            <a:spAutoFit/>
          </a:bodyPr>
          <a:lstStyle/>
          <a:p>
            <a:pPr marL="166688" indent="-166688"/>
            <a:r>
              <a:rPr lang="en-US" sz="2800" b="1" dirty="0">
                <a:latin typeface="Gill Sans MT" panose="020B0502020104020203" pitchFamily="34" charset="0"/>
              </a:rPr>
              <a:t>Some forms of language </a:t>
            </a:r>
            <a:r>
              <a:rPr lang="en-US" sz="2800" dirty="0">
                <a:latin typeface="Gill Sans MT" panose="020B0502020104020203" pitchFamily="34" charset="0"/>
              </a:rPr>
              <a:t>can act as cues to represent certain categories in an essentialist way. </a:t>
            </a:r>
          </a:p>
        </p:txBody>
      </p:sp>
      <p:sp>
        <p:nvSpPr>
          <p:cNvPr id="22" name="Rectangle 21">
            <a:extLst>
              <a:ext uri="{FF2B5EF4-FFF2-40B4-BE49-F238E27FC236}">
                <a16:creationId xmlns:a16="http://schemas.microsoft.com/office/drawing/2014/main" id="{A2C5FE60-67C8-4D99-A735-05E996BCAEC0}"/>
              </a:ext>
            </a:extLst>
          </p:cNvPr>
          <p:cNvSpPr/>
          <p:nvPr/>
        </p:nvSpPr>
        <p:spPr>
          <a:xfrm>
            <a:off x="511020" y="3129340"/>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marL="166688" indent="-166688"/>
            <a:r>
              <a:rPr lang="en-US" sz="2800" b="1" dirty="0">
                <a:latin typeface="Gill Sans MT" panose="020B0502020104020203" pitchFamily="34" charset="0"/>
              </a:rPr>
              <a:t>Contextual factors </a:t>
            </a:r>
            <a:r>
              <a:rPr lang="en-US" sz="2800" dirty="0">
                <a:latin typeface="Gill Sans MT" panose="020B0502020104020203" pitchFamily="34" charset="0"/>
              </a:rPr>
              <a:t>may affect which theory is adopted.</a:t>
            </a:r>
            <a:endParaRPr lang="en-US" sz="2800" b="1" dirty="0">
              <a:latin typeface="Gill Sans MT" panose="020B0502020104020203" pitchFamily="34" charset="0"/>
            </a:endParaRPr>
          </a:p>
        </p:txBody>
      </p:sp>
    </p:spTree>
    <p:extLst>
      <p:ext uri="{BB962C8B-B14F-4D97-AF65-F5344CB8AC3E}">
        <p14:creationId xmlns:p14="http://schemas.microsoft.com/office/powerpoint/2010/main" val="3912069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6B6EB6-B8A6-4746-98A5-CBC90D94BDD3}"/>
              </a:ext>
            </a:extLst>
          </p:cNvPr>
          <p:cNvSpPr/>
          <p:nvPr/>
        </p:nvSpPr>
        <p:spPr>
          <a:xfrm>
            <a:off x="7979267" y="2567825"/>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27">
            <a:extLst>
              <a:ext uri="{FF2B5EF4-FFF2-40B4-BE49-F238E27FC236}">
                <a16:creationId xmlns:a16="http://schemas.microsoft.com/office/drawing/2014/main" id="{292DFE27-82D6-4249-9A24-9D47EF94CEC9}"/>
              </a:ext>
            </a:extLst>
          </p:cNvPr>
          <p:cNvSpPr/>
          <p:nvPr/>
        </p:nvSpPr>
        <p:spPr>
          <a:xfrm>
            <a:off x="7021200" y="2567824"/>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272099" y="2468874"/>
            <a:ext cx="2699012" cy="1556832"/>
          </a:xfrm>
        </p:spPr>
        <p:txBody>
          <a:bodyPr>
            <a:normAutofit/>
          </a:bodyPr>
          <a:lstStyle/>
          <a:p>
            <a:pPr algn="ctr"/>
            <a:r>
              <a:rPr lang="en-US" sz="2800" dirty="0"/>
              <a:t>A social-structural theory</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theory</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a:cxnSpLocks/>
          </p:cNvCxnSpPr>
          <p:nvPr/>
        </p:nvCxnSpPr>
        <p:spPr>
          <a:xfrm flipV="1">
            <a:off x="8574176" y="1019651"/>
            <a:ext cx="673851" cy="720436"/>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98D3A9-F492-4C42-A1CF-5BBCD16ADA3E}"/>
              </a:ext>
            </a:extLst>
          </p:cNvPr>
          <p:cNvSpPr txBox="1"/>
          <p:nvPr/>
        </p:nvSpPr>
        <p:spPr>
          <a:xfrm>
            <a:off x="757377" y="1551707"/>
            <a:ext cx="5849643" cy="1384995"/>
          </a:xfrm>
          <a:prstGeom prst="rect">
            <a:avLst/>
          </a:prstGeom>
          <a:noFill/>
        </p:spPr>
        <p:txBody>
          <a:bodyPr wrap="square" rtlCol="0">
            <a:spAutoFit/>
          </a:bodyPr>
          <a:lstStyle/>
          <a:p>
            <a:pPr marL="166688" indent="-166688"/>
            <a:r>
              <a:rPr lang="en-US" sz="2800" b="1" dirty="0">
                <a:latin typeface="Gill Sans MT" panose="020B0502020104020203" pitchFamily="34" charset="0"/>
              </a:rPr>
              <a:t>Some forms of language </a:t>
            </a:r>
            <a:r>
              <a:rPr lang="en-US" sz="2800" dirty="0">
                <a:latin typeface="Gill Sans MT" panose="020B0502020104020203" pitchFamily="34" charset="0"/>
              </a:rPr>
              <a:t>can act as cues to represent certain categories in an essentialist way. </a:t>
            </a:r>
          </a:p>
        </p:txBody>
      </p:sp>
      <p:sp>
        <p:nvSpPr>
          <p:cNvPr id="22" name="Rectangle 21">
            <a:extLst>
              <a:ext uri="{FF2B5EF4-FFF2-40B4-BE49-F238E27FC236}">
                <a16:creationId xmlns:a16="http://schemas.microsoft.com/office/drawing/2014/main" id="{A2C5FE60-67C8-4D99-A735-05E996BCAEC0}"/>
              </a:ext>
            </a:extLst>
          </p:cNvPr>
          <p:cNvSpPr/>
          <p:nvPr/>
        </p:nvSpPr>
        <p:spPr>
          <a:xfrm>
            <a:off x="511020" y="3129340"/>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marL="166688" indent="-166688"/>
            <a:r>
              <a:rPr lang="en-US" sz="2800" b="1" dirty="0">
                <a:latin typeface="Gill Sans MT" panose="020B0502020104020203" pitchFamily="34" charset="0"/>
              </a:rPr>
              <a:t>Contextual factors </a:t>
            </a:r>
            <a:r>
              <a:rPr lang="en-US" sz="2800" dirty="0">
                <a:latin typeface="Gill Sans MT" panose="020B0502020104020203" pitchFamily="34" charset="0"/>
              </a:rPr>
              <a:t>may affect which theory is adopted.</a:t>
            </a:r>
            <a:endParaRPr lang="en-US" sz="2800" b="1" dirty="0">
              <a:latin typeface="Gill Sans MT" panose="020B0502020104020203" pitchFamily="34" charset="0"/>
            </a:endParaRPr>
          </a:p>
        </p:txBody>
      </p:sp>
      <p:sp>
        <p:nvSpPr>
          <p:cNvPr id="20" name="Rectangle 19">
            <a:extLst>
              <a:ext uri="{FF2B5EF4-FFF2-40B4-BE49-F238E27FC236}">
                <a16:creationId xmlns:a16="http://schemas.microsoft.com/office/drawing/2014/main" id="{AB22E9EA-E8E5-430B-B097-2C1611B5C47F}"/>
              </a:ext>
            </a:extLst>
          </p:cNvPr>
          <p:cNvSpPr/>
          <p:nvPr/>
        </p:nvSpPr>
        <p:spPr>
          <a:xfrm>
            <a:off x="395351" y="5023170"/>
            <a:ext cx="11401299" cy="1569660"/>
          </a:xfrm>
          <a:prstGeom prst="rect">
            <a:avLst/>
          </a:prstGeom>
          <a:solidFill>
            <a:schemeClr val="accent1">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lvl="0" algn="ctr"/>
            <a:r>
              <a:rPr lang="en-US" sz="3200" dirty="0">
                <a:solidFill>
                  <a:prstClr val="black"/>
                </a:solidFill>
                <a:latin typeface="Gill Sans MT" panose="020B0502020104020203" pitchFamily="34" charset="0"/>
              </a:rPr>
              <a:t>How do children </a:t>
            </a:r>
            <a:br>
              <a:rPr lang="en-US" sz="3200" dirty="0">
                <a:solidFill>
                  <a:prstClr val="black"/>
                </a:solidFill>
                <a:latin typeface="Gill Sans MT" panose="020B0502020104020203" pitchFamily="34" charset="0"/>
              </a:rPr>
            </a:br>
            <a:r>
              <a:rPr lang="en-US" sz="3200" b="1" dirty="0">
                <a:solidFill>
                  <a:prstClr val="black"/>
                </a:solidFill>
                <a:latin typeface="Gill Sans MT" panose="020B0502020104020203" pitchFamily="34" charset="0"/>
              </a:rPr>
              <a:t>integrate linguistic and contextual information </a:t>
            </a:r>
            <a:br>
              <a:rPr lang="en-US" sz="3200" b="1" dirty="0">
                <a:solidFill>
                  <a:prstClr val="black"/>
                </a:solidFill>
                <a:latin typeface="Gill Sans MT" panose="020B0502020104020203" pitchFamily="34" charset="0"/>
              </a:rPr>
            </a:br>
            <a:r>
              <a:rPr lang="en-US" sz="3200" dirty="0">
                <a:solidFill>
                  <a:prstClr val="black"/>
                </a:solidFill>
                <a:latin typeface="Gill Sans MT" panose="020B0502020104020203" pitchFamily="34" charset="0"/>
              </a:rPr>
              <a:t>when developing a representation of a category?</a:t>
            </a:r>
            <a:endParaRPr lang="en-US" sz="3200" b="1" dirty="0">
              <a:solidFill>
                <a:prstClr val="black"/>
              </a:solidFill>
              <a:latin typeface="Gill Sans MT" panose="020B0502020104020203" pitchFamily="34" charset="0"/>
            </a:endParaRPr>
          </a:p>
        </p:txBody>
      </p:sp>
      <p:sp>
        <p:nvSpPr>
          <p:cNvPr id="21" name="Title 3">
            <a:extLst>
              <a:ext uri="{FF2B5EF4-FFF2-40B4-BE49-F238E27FC236}">
                <a16:creationId xmlns:a16="http://schemas.microsoft.com/office/drawing/2014/main" id="{AD706D99-D9DC-43F6-BFB5-E04BCC55827E}"/>
              </a:ext>
            </a:extLst>
          </p:cNvPr>
          <p:cNvSpPr txBox="1">
            <a:spLocks/>
          </p:cNvSpPr>
          <p:nvPr/>
        </p:nvSpPr>
        <p:spPr>
          <a:xfrm>
            <a:off x="6903688" y="1778285"/>
            <a:ext cx="2073593" cy="85027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Linguistic cues</a:t>
            </a:r>
          </a:p>
        </p:txBody>
      </p:sp>
      <p:sp>
        <p:nvSpPr>
          <p:cNvPr id="29" name="Title 3">
            <a:extLst>
              <a:ext uri="{FF2B5EF4-FFF2-40B4-BE49-F238E27FC236}">
                <a16:creationId xmlns:a16="http://schemas.microsoft.com/office/drawing/2014/main" id="{084E8FB9-1EF0-4628-A030-1EE6D250EA5E}"/>
              </a:ext>
            </a:extLst>
          </p:cNvPr>
          <p:cNvSpPr txBox="1">
            <a:spLocks/>
          </p:cNvSpPr>
          <p:nvPr/>
        </p:nvSpPr>
        <p:spPr>
          <a:xfrm>
            <a:off x="6457264" y="2628555"/>
            <a:ext cx="534536" cy="52448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Tree>
    <p:extLst>
      <p:ext uri="{BB962C8B-B14F-4D97-AF65-F5344CB8AC3E}">
        <p14:creationId xmlns:p14="http://schemas.microsoft.com/office/powerpoint/2010/main" val="1214591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t>A social-structural theory</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theory</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4" name="Title 3">
            <a:extLst>
              <a:ext uri="{FF2B5EF4-FFF2-40B4-BE49-F238E27FC236}">
                <a16:creationId xmlns:a16="http://schemas.microsoft.com/office/drawing/2014/main" id="{B311E0E6-46FF-4FB1-9781-00983798752B}"/>
              </a:ext>
            </a:extLst>
          </p:cNvPr>
          <p:cNvSpPr txBox="1">
            <a:spLocks/>
          </p:cNvSpPr>
          <p:nvPr/>
        </p:nvSpPr>
        <p:spPr>
          <a:xfrm>
            <a:off x="1025804" y="2872240"/>
            <a:ext cx="3518488" cy="1113519"/>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Language</a:t>
            </a:r>
          </a:p>
        </p:txBody>
      </p:sp>
      <p:cxnSp>
        <p:nvCxnSpPr>
          <p:cNvPr id="15" name="Straight Arrow Connector 14">
            <a:extLst>
              <a:ext uri="{FF2B5EF4-FFF2-40B4-BE49-F238E27FC236}">
                <a16:creationId xmlns:a16="http://schemas.microsoft.com/office/drawing/2014/main" id="{4567830A-B967-4BD0-8D0C-207E10062159}"/>
              </a:ext>
            </a:extLst>
          </p:cNvPr>
          <p:cNvCxnSpPr>
            <a:cxnSpLocks/>
          </p:cNvCxnSpPr>
          <p:nvPr/>
        </p:nvCxnSpPr>
        <p:spPr>
          <a:xfrm flipV="1">
            <a:off x="4941239" y="1812750"/>
            <a:ext cx="1552354" cy="81870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685EB9-0794-47D3-BBE5-3B901F41599B}"/>
              </a:ext>
            </a:extLst>
          </p:cNvPr>
          <p:cNvCxnSpPr>
            <a:cxnSpLocks/>
          </p:cNvCxnSpPr>
          <p:nvPr/>
        </p:nvCxnSpPr>
        <p:spPr>
          <a:xfrm>
            <a:off x="4941239" y="4051006"/>
            <a:ext cx="1552354" cy="75845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B8C87BA-58CA-412B-994E-51B32578503A}"/>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Gelman</a:t>
            </a:r>
            <a:r>
              <a:rPr lang="en-US" sz="1800" dirty="0">
                <a:latin typeface="Gill Sans MT" panose="020B0502020104020203" pitchFamily="34" charset="0"/>
              </a:rPr>
              <a:t> 2003/2004</a:t>
            </a:r>
          </a:p>
          <a:p>
            <a:pPr>
              <a:buFont typeface="Arial" pitchFamily="34" charset="0"/>
              <a:buChar char="•"/>
            </a:pPr>
            <a:endParaRPr lang="en-US" sz="1800" dirty="0">
              <a:latin typeface="Gill Sans MT" panose="020B0502020104020203" pitchFamily="34" charset="0"/>
            </a:endParaRPr>
          </a:p>
        </p:txBody>
      </p:sp>
      <p:sp>
        <p:nvSpPr>
          <p:cNvPr id="17" name="Rectangle 16">
            <a:extLst>
              <a:ext uri="{FF2B5EF4-FFF2-40B4-BE49-F238E27FC236}">
                <a16:creationId xmlns:a16="http://schemas.microsoft.com/office/drawing/2014/main" id="{4BCDCEBC-59CC-47D3-89ED-1E8459E391B2}"/>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Tree>
    <p:extLst>
      <p:ext uri="{BB962C8B-B14F-4D97-AF65-F5344CB8AC3E}">
        <p14:creationId xmlns:p14="http://schemas.microsoft.com/office/powerpoint/2010/main" val="2269911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 social-structural</a:t>
            </a:r>
            <a:br>
              <a:rPr lang="en-US" sz="4400" dirty="0">
                <a:latin typeface="Gill Sans MT" panose="020B0502020104020203" pitchFamily="34" charset="0"/>
              </a:rPr>
            </a:br>
            <a:r>
              <a:rPr lang="en-US" sz="4400" dirty="0">
                <a:latin typeface="Gill Sans MT" panose="020B0502020104020203" pitchFamily="34" charset="0"/>
              </a:rPr>
              <a:t>theory</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theory</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3915435"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Generic language</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1975413"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“Dogs bark.”</a:t>
            </a:r>
          </a:p>
          <a:p>
            <a:r>
              <a:rPr lang="en-US" sz="2400" dirty="0">
                <a:latin typeface="Cambria" panose="02040503050406030204" pitchFamily="18" charset="0"/>
                <a:ea typeface="Cambria" panose="02040503050406030204" pitchFamily="18" charset="0"/>
              </a:rPr>
              <a:t>“A dog barks.”</a:t>
            </a:r>
          </a:p>
        </p:txBody>
      </p:sp>
      <p:sp>
        <p:nvSpPr>
          <p:cNvPr id="9" name="TextBox 8">
            <a:extLst>
              <a:ext uri="{FF2B5EF4-FFF2-40B4-BE49-F238E27FC236}">
                <a16:creationId xmlns:a16="http://schemas.microsoft.com/office/drawing/2014/main" id="{D5004566-2267-4814-AC3B-5A34B00E60B0}"/>
              </a:ext>
            </a:extLst>
          </p:cNvPr>
          <p:cNvSpPr txBox="1"/>
          <p:nvPr/>
        </p:nvSpPr>
        <p:spPr>
          <a:xfrm>
            <a:off x="3541615" y="480215"/>
            <a:ext cx="3091103" cy="1569660"/>
          </a:xfrm>
          <a:prstGeom prst="rect">
            <a:avLst/>
          </a:prstGeom>
          <a:noFill/>
        </p:spPr>
        <p:txBody>
          <a:bodyPr wrap="none" rtlCol="0">
            <a:spAutoFit/>
          </a:bodyPr>
          <a:lstStyle/>
          <a:p>
            <a:r>
              <a:rPr lang="en-US" sz="2400" dirty="0">
                <a:latin typeface="Gill Sans MT" panose="020B0502020104020203" pitchFamily="34" charset="0"/>
              </a:rPr>
              <a:t>the property is</a:t>
            </a:r>
            <a:br>
              <a:rPr lang="en-US" sz="2400" dirty="0">
                <a:latin typeface="Gill Sans MT" panose="020B0502020104020203" pitchFamily="34" charset="0"/>
              </a:rPr>
            </a:br>
            <a:r>
              <a:rPr lang="en-US" sz="2400" b="1" dirty="0">
                <a:latin typeface="Gill Sans MT" panose="020B0502020104020203" pitchFamily="34" charset="0"/>
              </a:rPr>
              <a:t>non-accidental </a:t>
            </a:r>
            <a:r>
              <a:rPr lang="en-US" sz="2400" dirty="0">
                <a:latin typeface="Gill Sans MT" panose="020B0502020104020203" pitchFamily="34" charset="0"/>
              </a:rPr>
              <a:t>and</a:t>
            </a:r>
            <a:br>
              <a:rPr lang="en-US" sz="2400" b="1" dirty="0">
                <a:latin typeface="Gill Sans MT" panose="020B0502020104020203" pitchFamily="34" charset="0"/>
              </a:rPr>
            </a:br>
            <a:r>
              <a:rPr lang="en-US" sz="2400" b="1" dirty="0">
                <a:latin typeface="Gill Sans MT" panose="020B0502020104020203" pitchFamily="34" charset="0"/>
              </a:rPr>
              <a:t>conceptually central</a:t>
            </a:r>
            <a:br>
              <a:rPr lang="en-US" sz="2400" dirty="0">
                <a:latin typeface="Gill Sans MT" panose="020B0502020104020203" pitchFamily="34" charset="0"/>
              </a:rPr>
            </a:br>
            <a:r>
              <a:rPr lang="en-US" sz="2400" dirty="0">
                <a:latin typeface="Gill Sans MT" panose="020B0502020104020203" pitchFamily="34" charset="0"/>
              </a:rPr>
              <a:t>to that category</a:t>
            </a: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377785"/>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Rhodes, Leslie, &amp; </a:t>
            </a:r>
            <a:r>
              <a:rPr lang="en-US" sz="1800" dirty="0" err="1">
                <a:latin typeface="Gill Sans MT" panose="020B0502020104020203" pitchFamily="34" charset="0"/>
              </a:rPr>
              <a:t>Tworek</a:t>
            </a:r>
            <a:r>
              <a:rPr lang="en-US" sz="1800" dirty="0">
                <a:latin typeface="Gill Sans MT" panose="020B0502020104020203" pitchFamily="34" charset="0"/>
              </a:rPr>
              <a:t>, 2012; </a:t>
            </a:r>
            <a:r>
              <a:rPr lang="en-US" sz="1800" dirty="0" err="1">
                <a:latin typeface="Gill Sans MT" panose="020B0502020104020203" pitchFamily="34" charset="0"/>
              </a:rPr>
              <a:t>Cimpian</a:t>
            </a:r>
            <a:r>
              <a:rPr lang="en-US" sz="1800" dirty="0">
                <a:latin typeface="Gill Sans MT" panose="020B0502020104020203" pitchFamily="34" charset="0"/>
              </a:rPr>
              <a:t> &amp; Markman 2009/2011</a:t>
            </a:r>
          </a:p>
          <a:p>
            <a:pPr>
              <a:buFont typeface="Arial" pitchFamily="34" charset="0"/>
              <a:buChar char="•"/>
            </a:pPr>
            <a:endParaRPr lang="en-US" sz="1800" dirty="0">
              <a:latin typeface="Gill Sans MT" panose="020B0502020104020203" pitchFamily="34" charset="0"/>
            </a:endParaRPr>
          </a:p>
        </p:txBody>
      </p:sp>
    </p:spTree>
    <p:extLst>
      <p:ext uri="{BB962C8B-B14F-4D97-AF65-F5344CB8AC3E}">
        <p14:creationId xmlns:p14="http://schemas.microsoft.com/office/powerpoint/2010/main" val="3697216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8543"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Fido is a dog.”</a:t>
            </a:r>
          </a:p>
        </p:txBody>
      </p:sp>
      <p:sp>
        <p:nvSpPr>
          <p:cNvPr id="14" name="Title 3">
            <a:extLst>
              <a:ext uri="{FF2B5EF4-FFF2-40B4-BE49-F238E27FC236}">
                <a16:creationId xmlns:a16="http://schemas.microsoft.com/office/drawing/2014/main" id="{3DB4DBC6-E762-450D-BAEF-C95A302EBCF6}"/>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 social-structural</a:t>
            </a:r>
            <a:br>
              <a:rPr lang="en-US" sz="4400" dirty="0">
                <a:latin typeface="Gill Sans MT" panose="020B0502020104020203" pitchFamily="34" charset="0"/>
              </a:rPr>
            </a:br>
            <a:r>
              <a:rPr lang="en-US" sz="4400" dirty="0">
                <a:latin typeface="Gill Sans MT" panose="020B0502020104020203" pitchFamily="34" charset="0"/>
              </a:rPr>
              <a:t>theory</a:t>
            </a:r>
          </a:p>
        </p:txBody>
      </p:sp>
      <p:sp>
        <p:nvSpPr>
          <p:cNvPr id="17" name="Title 3">
            <a:extLst>
              <a:ext uri="{FF2B5EF4-FFF2-40B4-BE49-F238E27FC236}">
                <a16:creationId xmlns:a16="http://schemas.microsoft.com/office/drawing/2014/main" id="{274916CA-B311-446E-AA4F-8E1EC27B21CE}"/>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theory</a:t>
            </a:r>
          </a:p>
        </p:txBody>
      </p:sp>
    </p:spTree>
    <p:extLst>
      <p:ext uri="{BB962C8B-B14F-4D97-AF65-F5344CB8AC3E}">
        <p14:creationId xmlns:p14="http://schemas.microsoft.com/office/powerpoint/2010/main" val="27464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4.58333E-6 3.33333E-6 L -0.04011 -0.34537 " pathEditMode="relative" rAng="0" ptsTypes="AA">
                                      <p:cBhvr>
                                        <p:cTn id="10" dur="1000" fill="hold"/>
                                        <p:tgtEl>
                                          <p:spTgt spid="8"/>
                                        </p:tgtEl>
                                        <p:attrNameLst>
                                          <p:attrName>ppt_x</p:attrName>
                                          <p:attrName>ppt_y</p:attrName>
                                        </p:attrNameLst>
                                      </p:cBhvr>
                                      <p:rCtr x="-2005" y="-17269"/>
                                    </p:animMotion>
                                  </p:childTnLst>
                                </p:cTn>
                              </p:par>
                              <p:par>
                                <p:cTn id="11" presetID="42" presetClass="path" presetSubtype="0" accel="50000" decel="50000" fill="hold" grpId="0" nodeType="withEffect">
                                  <p:stCondLst>
                                    <p:cond delay="0"/>
                                  </p:stCondLst>
                                  <p:childTnLst>
                                    <p:animMotion origin="layout" path="M 2.08333E-6 -4.81481E-6 L -0.04245 -0.37986 " pathEditMode="relative" rAng="0" ptsTypes="AA">
                                      <p:cBhvr>
                                        <p:cTn id="12" dur="1000" fill="hold"/>
                                        <p:tgtEl>
                                          <p:spTgt spid="32"/>
                                        </p:tgtEl>
                                        <p:attrNameLst>
                                          <p:attrName>ppt_x</p:attrName>
                                          <p:attrName>ppt_y</p:attrName>
                                        </p:attrNameLst>
                                      </p:cBhvr>
                                      <p:rCtr x="-2122" y="-1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95000"/>
                  </a:schemeClr>
                </a:solidFill>
                <a:latin typeface="Gill Sans MT" panose="020B0502020104020203" pitchFamily="34" charset="0"/>
              </a:rPr>
              <a:t>A social-structural theory</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95000"/>
                  </a:schemeClr>
                </a:solidFill>
                <a:latin typeface="Gill Sans MT" panose="020B0502020104020203" pitchFamily="34" charset="0"/>
              </a:rPr>
              <a:t>An essentialist </a:t>
            </a:r>
            <a:br>
              <a:rPr lang="en-US" sz="4400" dirty="0">
                <a:solidFill>
                  <a:schemeClr val="bg1">
                    <a:lumMod val="95000"/>
                  </a:schemeClr>
                </a:solidFill>
                <a:latin typeface="Gill Sans MT" panose="020B0502020104020203" pitchFamily="34" charset="0"/>
              </a:rPr>
            </a:br>
            <a:r>
              <a:rPr lang="en-US" sz="4400" dirty="0">
                <a:solidFill>
                  <a:schemeClr val="bg1">
                    <a:lumMod val="95000"/>
                  </a:schemeClr>
                </a:solidFill>
                <a:latin typeface="Gill Sans MT" panose="020B0502020104020203" pitchFamily="34" charset="0"/>
              </a:rPr>
              <a:t>theory</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alpha val="2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alpha val="2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336513" y="-336535"/>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336513" y="1047228"/>
            <a:ext cx="3064878"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a:t>
            </a:r>
            <a:r>
              <a:rPr lang="en-US" sz="2400" dirty="0">
                <a:solidFill>
                  <a:schemeClr val="accent1"/>
                </a:solidFill>
                <a:latin typeface="Cambria" panose="02040503050406030204" pitchFamily="18" charset="0"/>
                <a:ea typeface="Cambria" panose="02040503050406030204" pitchFamily="18" charset="0"/>
              </a:rPr>
              <a:t>barks</a:t>
            </a:r>
            <a:br>
              <a:rPr lang="en-US" sz="2400" dirty="0">
                <a:latin typeface="Cambria" panose="02040503050406030204" pitchFamily="18" charset="0"/>
                <a:ea typeface="Cambria" panose="02040503050406030204" pitchFamily="18" charset="0"/>
              </a:rPr>
            </a:br>
            <a:r>
              <a:rPr lang="en-US" sz="2400" i="1" dirty="0">
                <a:latin typeface="Cambria" panose="02040503050406030204" pitchFamily="18" charset="0"/>
                <a:ea typeface="Cambria" panose="02040503050406030204" pitchFamily="18" charset="0"/>
              </a:rPr>
              <a:t>because</a:t>
            </a:r>
            <a:r>
              <a:rPr lang="en-US" sz="2400" dirty="0">
                <a:latin typeface="Cambria" panose="02040503050406030204" pitchFamily="18" charset="0"/>
                <a:ea typeface="Cambria" panose="02040503050406030204" pitchFamily="18" charset="0"/>
              </a:rPr>
              <a:t> Fido is </a:t>
            </a:r>
            <a:r>
              <a:rPr lang="en-US" sz="2400" dirty="0">
                <a:solidFill>
                  <a:srgbClr val="C09200"/>
                </a:solidFill>
                <a:latin typeface="Cambria" panose="02040503050406030204" pitchFamily="18" charset="0"/>
                <a:ea typeface="Cambria" panose="02040503050406030204" pitchFamily="18" charset="0"/>
              </a:rPr>
              <a:t>a dog</a:t>
            </a:r>
            <a:r>
              <a:rPr lang="en-US" sz="2400" dirty="0">
                <a:latin typeface="Cambria" panose="02040503050406030204" pitchFamily="18" charset="0"/>
                <a:ea typeface="Cambria" panose="02040503050406030204" pitchFamily="18" charset="0"/>
              </a:rPr>
              <a:t>.”</a:t>
            </a:r>
          </a:p>
        </p:txBody>
      </p:sp>
      <p:sp>
        <p:nvSpPr>
          <p:cNvPr id="17" name="TextBox 16">
            <a:extLst>
              <a:ext uri="{FF2B5EF4-FFF2-40B4-BE49-F238E27FC236}">
                <a16:creationId xmlns:a16="http://schemas.microsoft.com/office/drawing/2014/main" id="{A5DC93D6-20E1-4B09-BE94-02C43835506A}"/>
              </a:ext>
            </a:extLst>
          </p:cNvPr>
          <p:cNvSpPr txBox="1"/>
          <p:nvPr/>
        </p:nvSpPr>
        <p:spPr>
          <a:xfrm>
            <a:off x="336513" y="1940223"/>
            <a:ext cx="6020110" cy="830997"/>
          </a:xfrm>
          <a:prstGeom prst="rect">
            <a:avLst/>
          </a:prstGeom>
          <a:noFill/>
        </p:spPr>
        <p:txBody>
          <a:bodyPr wrap="none" rtlCol="0">
            <a:spAutoFit/>
          </a:bodyPr>
          <a:lstStyle/>
          <a:p>
            <a:r>
              <a:rPr lang="en-US" sz="2400" dirty="0">
                <a:latin typeface="Gill Sans MT" panose="020B0502020104020203" pitchFamily="34" charset="0"/>
                <a:ea typeface="Cambria" panose="02040503050406030204" pitchFamily="18" charset="0"/>
              </a:rPr>
              <a:t>An individual has </a:t>
            </a:r>
            <a:r>
              <a:rPr lang="en-US" sz="2400" dirty="0">
                <a:solidFill>
                  <a:schemeClr val="accent1">
                    <a:lumMod val="75000"/>
                  </a:schemeClr>
                </a:solidFill>
                <a:latin typeface="Gill Sans MT" panose="020B0502020104020203" pitchFamily="34" charset="0"/>
                <a:ea typeface="Cambria" panose="02040503050406030204" pitchFamily="18" charset="0"/>
              </a:rPr>
              <a:t>a property</a:t>
            </a:r>
            <a:br>
              <a:rPr lang="en-US" sz="2400" dirty="0">
                <a:latin typeface="Gill Sans MT" panose="020B0502020104020203" pitchFamily="34" charset="0"/>
                <a:ea typeface="Cambria" panose="02040503050406030204" pitchFamily="18" charset="0"/>
              </a:rPr>
            </a:br>
            <a:r>
              <a:rPr lang="en-US" sz="2400" i="1" dirty="0">
                <a:latin typeface="Gill Sans MT" panose="020B0502020104020203" pitchFamily="34" charset="0"/>
                <a:ea typeface="Cambria" panose="02040503050406030204" pitchFamily="18" charset="0"/>
              </a:rPr>
              <a:t>because</a:t>
            </a:r>
            <a:r>
              <a:rPr lang="en-US" sz="2400" dirty="0">
                <a:latin typeface="Gill Sans MT" panose="020B0502020104020203" pitchFamily="34" charset="0"/>
                <a:ea typeface="Cambria" panose="02040503050406030204" pitchFamily="18" charset="0"/>
              </a:rPr>
              <a:t> it is a member of </a:t>
            </a:r>
            <a:r>
              <a:rPr lang="en-US" sz="2400" dirty="0">
                <a:solidFill>
                  <a:srgbClr val="C09200"/>
                </a:solidFill>
                <a:latin typeface="Gill Sans MT" panose="020B0502020104020203" pitchFamily="34" charset="0"/>
                <a:ea typeface="Cambria" panose="02040503050406030204" pitchFamily="18" charset="0"/>
              </a:rPr>
              <a:t>a particular category</a:t>
            </a:r>
            <a:r>
              <a:rPr lang="en-US" sz="2400" dirty="0">
                <a:latin typeface="Gill Sans MT" panose="020B0502020104020203" pitchFamily="34" charset="0"/>
                <a:ea typeface="Cambria" panose="02040503050406030204" pitchFamily="18" charset="0"/>
              </a:rPr>
              <a:t>.</a:t>
            </a:r>
          </a:p>
        </p:txBody>
      </p:sp>
      <p:sp>
        <p:nvSpPr>
          <p:cNvPr id="18" name="TextBox 17">
            <a:extLst>
              <a:ext uri="{FF2B5EF4-FFF2-40B4-BE49-F238E27FC236}">
                <a16:creationId xmlns:a16="http://schemas.microsoft.com/office/drawing/2014/main" id="{8FF1B0C3-1023-4D05-BCE0-B3EC05E61B6C}"/>
              </a:ext>
            </a:extLst>
          </p:cNvPr>
          <p:cNvSpPr txBox="1"/>
          <p:nvPr/>
        </p:nvSpPr>
        <p:spPr>
          <a:xfrm>
            <a:off x="336513" y="4340443"/>
            <a:ext cx="6994185" cy="1384995"/>
          </a:xfrm>
          <a:prstGeom prst="rect">
            <a:avLst/>
          </a:prstGeom>
          <a:noFill/>
        </p:spPr>
        <p:txBody>
          <a:bodyPr wrap="square" rtlCol="0">
            <a:spAutoFit/>
          </a:bodyPr>
          <a:lstStyle/>
          <a:p>
            <a:r>
              <a:rPr lang="en-US" sz="2800" dirty="0">
                <a:latin typeface="Gill Sans MT" panose="020B0502020104020203" pitchFamily="34" charset="0"/>
              </a:rPr>
              <a:t>Formal explanations are felicitous </a:t>
            </a:r>
            <a:r>
              <a:rPr lang="en-US" sz="2800" dirty="0" err="1">
                <a:latin typeface="Gill Sans MT" panose="020B0502020104020203" pitchFamily="34" charset="0"/>
              </a:rPr>
              <a:t>iff</a:t>
            </a:r>
            <a:r>
              <a:rPr lang="en-US" sz="2800" dirty="0">
                <a:latin typeface="Gill Sans MT" panose="020B0502020104020203" pitchFamily="34" charset="0"/>
              </a:rPr>
              <a:t> </a:t>
            </a:r>
            <a:br>
              <a:rPr lang="en-US" sz="2800" dirty="0">
                <a:latin typeface="Gill Sans MT" panose="020B0502020104020203" pitchFamily="34" charset="0"/>
              </a:rPr>
            </a:br>
            <a:r>
              <a:rPr lang="en-US" sz="2800" dirty="0">
                <a:solidFill>
                  <a:schemeClr val="accent1">
                    <a:lumMod val="75000"/>
                  </a:schemeClr>
                </a:solidFill>
                <a:latin typeface="Gill Sans MT" panose="020B0502020104020203" pitchFamily="34" charset="0"/>
              </a:rPr>
              <a:t>the property </a:t>
            </a:r>
            <a:r>
              <a:rPr lang="en-US" sz="2800" dirty="0">
                <a:latin typeface="Gill Sans MT" panose="020B0502020104020203" pitchFamily="34" charset="0"/>
              </a:rPr>
              <a:t>is </a:t>
            </a:r>
            <a:r>
              <a:rPr lang="en-US" sz="2800" b="1" dirty="0">
                <a:latin typeface="Gill Sans MT" panose="020B0502020104020203" pitchFamily="34" charset="0"/>
              </a:rPr>
              <a:t>an aspect, a central part of what it means to be a </a:t>
            </a:r>
            <a:r>
              <a:rPr lang="en-US" sz="2800" b="1" dirty="0">
                <a:solidFill>
                  <a:srgbClr val="C09200"/>
                </a:solidFill>
                <a:latin typeface="Gill Sans MT" panose="020B0502020104020203" pitchFamily="34" charset="0"/>
              </a:rPr>
              <a:t>category</a:t>
            </a:r>
            <a:r>
              <a:rPr lang="en-US" sz="2800" b="1" dirty="0">
                <a:solidFill>
                  <a:schemeClr val="accent1">
                    <a:lumMod val="75000"/>
                  </a:schemeClr>
                </a:solidFill>
                <a:latin typeface="Gill Sans MT" panose="020B0502020104020203" pitchFamily="34" charset="0"/>
              </a:rPr>
              <a:t> </a:t>
            </a:r>
            <a:r>
              <a:rPr lang="en-US" sz="2800" b="1" dirty="0">
                <a:latin typeface="Gill Sans MT" panose="020B0502020104020203" pitchFamily="34" charset="0"/>
              </a:rPr>
              <a:t>member.</a:t>
            </a:r>
            <a:endParaRPr lang="en-US" sz="2800" dirty="0">
              <a:latin typeface="Gill Sans MT" panose="020B0502020104020203" pitchFamily="34" charset="0"/>
            </a:endParaRPr>
          </a:p>
        </p:txBody>
      </p:sp>
      <p:sp>
        <p:nvSpPr>
          <p:cNvPr id="23" name="Content Placeholder 2">
            <a:extLst>
              <a:ext uri="{FF2B5EF4-FFF2-40B4-BE49-F238E27FC236}">
                <a16:creationId xmlns:a16="http://schemas.microsoft.com/office/drawing/2014/main" id="{FA384F41-5A5C-4675-B261-F15CCA9576F7}"/>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Prasada</a:t>
            </a:r>
            <a:r>
              <a:rPr lang="en-US" sz="1800" dirty="0">
                <a:latin typeface="Gill Sans MT" panose="020B0502020104020203" pitchFamily="34" charset="0"/>
              </a:rPr>
              <a:t> &amp; Dillingham 2006/2009</a:t>
            </a:r>
          </a:p>
        </p:txBody>
      </p:sp>
      <p:sp>
        <p:nvSpPr>
          <p:cNvPr id="3" name="Rectangle 2">
            <a:extLst>
              <a:ext uri="{FF2B5EF4-FFF2-40B4-BE49-F238E27FC236}">
                <a16:creationId xmlns:a16="http://schemas.microsoft.com/office/drawing/2014/main" id="{1A97DDE5-4B2C-4839-8560-731C1FFED900}"/>
              </a:ext>
            </a:extLst>
          </p:cNvPr>
          <p:cNvSpPr/>
          <p:nvPr/>
        </p:nvSpPr>
        <p:spPr>
          <a:xfrm>
            <a:off x="369786" y="5802278"/>
            <a:ext cx="6096000" cy="830997"/>
          </a:xfrm>
          <a:prstGeom prst="rect">
            <a:avLst/>
          </a:prstGeom>
        </p:spPr>
        <p:txBody>
          <a:bodyPr>
            <a:spAutoFit/>
          </a:bodyPr>
          <a:lstStyle/>
          <a:p>
            <a:pPr marL="231775" lvl="0" indent="-231775"/>
            <a:r>
              <a:rPr lang="en-US" sz="2400" dirty="0">
                <a:solidFill>
                  <a:prstClr val="black"/>
                </a:solidFill>
                <a:latin typeface="Cambria" panose="02040503050406030204" pitchFamily="18" charset="0"/>
                <a:ea typeface="Cambria" panose="02040503050406030204" pitchFamily="18" charset="0"/>
              </a:rPr>
              <a:t># “This barn </a:t>
            </a:r>
            <a:r>
              <a:rPr lang="en-US" sz="2400" dirty="0">
                <a:solidFill>
                  <a:srgbClr val="50B4C8"/>
                </a:solidFill>
                <a:latin typeface="Cambria" panose="02040503050406030204" pitchFamily="18" charset="0"/>
                <a:ea typeface="Cambria" panose="02040503050406030204" pitchFamily="18" charset="0"/>
              </a:rPr>
              <a:t>is red</a:t>
            </a:r>
            <a:br>
              <a:rPr lang="en-US" sz="2400" dirty="0">
                <a:solidFill>
                  <a:prstClr val="black"/>
                </a:solidFill>
                <a:latin typeface="Cambria" panose="02040503050406030204" pitchFamily="18" charset="0"/>
                <a:ea typeface="Cambria" panose="02040503050406030204" pitchFamily="18" charset="0"/>
              </a:rPr>
            </a:br>
            <a:r>
              <a:rPr lang="en-US" sz="2400" i="1" dirty="0">
                <a:solidFill>
                  <a:prstClr val="black"/>
                </a:solidFill>
                <a:latin typeface="Cambria" panose="02040503050406030204" pitchFamily="18" charset="0"/>
                <a:ea typeface="Cambria" panose="02040503050406030204" pitchFamily="18" charset="0"/>
              </a:rPr>
              <a:t>because</a:t>
            </a:r>
            <a:r>
              <a:rPr lang="en-US" sz="2400" dirty="0">
                <a:solidFill>
                  <a:prstClr val="black"/>
                </a:solidFill>
                <a:latin typeface="Cambria" panose="02040503050406030204" pitchFamily="18" charset="0"/>
                <a:ea typeface="Cambria" panose="02040503050406030204" pitchFamily="18" charset="0"/>
              </a:rPr>
              <a:t> it is </a:t>
            </a:r>
            <a:r>
              <a:rPr lang="en-US" sz="2400" dirty="0">
                <a:solidFill>
                  <a:srgbClr val="C09200"/>
                </a:solidFill>
                <a:latin typeface="Cambria" panose="02040503050406030204" pitchFamily="18" charset="0"/>
                <a:ea typeface="Cambria" panose="02040503050406030204" pitchFamily="18" charset="0"/>
              </a:rPr>
              <a:t>a barn</a:t>
            </a:r>
            <a:r>
              <a:rPr lang="en-US" sz="2400" dirty="0">
                <a:solidFill>
                  <a:prstClr val="black"/>
                </a:solidFill>
                <a:latin typeface="Cambria" panose="02040503050406030204" pitchFamily="18" charset="0"/>
                <a:ea typeface="Cambria" panose="02040503050406030204" pitchFamily="18" charset="0"/>
              </a:rPr>
              <a:t>.”</a:t>
            </a:r>
          </a:p>
        </p:txBody>
      </p:sp>
      <p:sp>
        <p:nvSpPr>
          <p:cNvPr id="24" name="TextBox 23">
            <a:extLst>
              <a:ext uri="{FF2B5EF4-FFF2-40B4-BE49-F238E27FC236}">
                <a16:creationId xmlns:a16="http://schemas.microsoft.com/office/drawing/2014/main" id="{3220A29D-979D-43D4-9180-263E881718EB}"/>
              </a:ext>
            </a:extLst>
          </p:cNvPr>
          <p:cNvSpPr txBox="1"/>
          <p:nvPr/>
        </p:nvSpPr>
        <p:spPr>
          <a:xfrm>
            <a:off x="336512" y="3040078"/>
            <a:ext cx="6994185" cy="954107"/>
          </a:xfrm>
          <a:prstGeom prst="rect">
            <a:avLst/>
          </a:prstGeom>
          <a:noFill/>
        </p:spPr>
        <p:txBody>
          <a:bodyPr wrap="square" rtlCol="0">
            <a:spAutoFit/>
          </a:bodyPr>
          <a:lstStyle/>
          <a:p>
            <a:r>
              <a:rPr lang="en-US" sz="2800" dirty="0">
                <a:latin typeface="Gill Sans MT" panose="020B0502020104020203" pitchFamily="34" charset="0"/>
              </a:rPr>
              <a:t>Formal explanations directly link an individual and </a:t>
            </a:r>
            <a:r>
              <a:rPr lang="en-US" sz="2800" dirty="0">
                <a:solidFill>
                  <a:schemeClr val="accent1">
                    <a:lumMod val="75000"/>
                  </a:schemeClr>
                </a:solidFill>
                <a:latin typeface="Gill Sans MT" panose="020B0502020104020203" pitchFamily="34" charset="0"/>
              </a:rPr>
              <a:t>a property </a:t>
            </a:r>
            <a:r>
              <a:rPr lang="en-US" sz="2800" dirty="0">
                <a:latin typeface="Gill Sans MT" panose="020B0502020104020203" pitchFamily="34" charset="0"/>
              </a:rPr>
              <a:t>to </a:t>
            </a:r>
            <a:r>
              <a:rPr lang="en-US" sz="2800" dirty="0">
                <a:solidFill>
                  <a:srgbClr val="C09200"/>
                </a:solidFill>
                <a:latin typeface="Gill Sans MT" panose="020B0502020104020203" pitchFamily="34" charset="0"/>
              </a:rPr>
              <a:t>an entire category</a:t>
            </a:r>
            <a:r>
              <a:rPr lang="en-US" sz="2800" dirty="0">
                <a:latin typeface="Gill Sans MT" panose="020B0502020104020203" pitchFamily="34" charset="0"/>
              </a:rPr>
              <a:t>.</a:t>
            </a:r>
          </a:p>
        </p:txBody>
      </p:sp>
    </p:spTree>
    <p:extLst>
      <p:ext uri="{BB962C8B-B14F-4D97-AF65-F5344CB8AC3E}">
        <p14:creationId xmlns:p14="http://schemas.microsoft.com/office/powerpoint/2010/main" val="1654912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 social-structural theory</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theory</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Gelman, </a:t>
            </a:r>
            <a:r>
              <a:rPr lang="en-US" sz="1800" dirty="0" err="1">
                <a:latin typeface="Gill Sans MT" panose="020B0502020104020203" pitchFamily="34" charset="0"/>
              </a:rPr>
              <a:t>Cimpian</a:t>
            </a:r>
            <a:r>
              <a:rPr lang="en-US" sz="1800" dirty="0">
                <a:latin typeface="Gill Sans MT" panose="020B0502020104020203" pitchFamily="34" charset="0"/>
              </a:rPr>
              <a:t>, &amp; Roberts, 2018</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756204" cy="1200329"/>
          </a:xfrm>
          <a:prstGeom prst="rect">
            <a:avLst/>
          </a:prstGeom>
          <a:noFill/>
        </p:spPr>
        <p:txBody>
          <a:bodyPr wrap="none" rtlCol="0">
            <a:spAutoFit/>
          </a:bodyPr>
          <a:lstStyle/>
          <a:p>
            <a:r>
              <a:rPr lang="en-US" sz="2400" dirty="0">
                <a:latin typeface="Gill Sans MT" panose="020B0502020104020203" pitchFamily="34" charset="0"/>
              </a:rPr>
              <a:t>the property is an</a:t>
            </a:r>
            <a:br>
              <a:rPr lang="en-US" sz="2400" dirty="0">
                <a:latin typeface="Gill Sans MT" panose="020B0502020104020203" pitchFamily="34" charset="0"/>
              </a:rPr>
            </a:br>
            <a:r>
              <a:rPr lang="en-US" sz="2400" b="1" dirty="0">
                <a:latin typeface="Gill Sans MT" panose="020B0502020104020203" pitchFamily="34" charset="0"/>
              </a:rPr>
              <a:t>inherent property</a:t>
            </a:r>
            <a:br>
              <a:rPr lang="en-US" sz="2400" dirty="0">
                <a:latin typeface="Gill Sans MT" panose="020B0502020104020203" pitchFamily="34" charset="0"/>
              </a:rPr>
            </a:br>
            <a:r>
              <a:rPr lang="en-US" sz="2400" dirty="0">
                <a:latin typeface="Gill Sans MT" panose="020B0502020104020203" pitchFamily="34" charset="0"/>
              </a:rPr>
              <a:t>of that category</a:t>
            </a:r>
          </a:p>
        </p:txBody>
      </p:sp>
    </p:spTree>
    <p:extLst>
      <p:ext uri="{BB962C8B-B14F-4D97-AF65-F5344CB8AC3E}">
        <p14:creationId xmlns:p14="http://schemas.microsoft.com/office/powerpoint/2010/main" val="1422207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78" y="-214357"/>
            <a:ext cx="10772775" cy="1658198"/>
          </a:xfrm>
        </p:spPr>
        <p:txBody>
          <a:bodyPr>
            <a:normAutofit/>
          </a:bodyPr>
          <a:lstStyle/>
          <a:p>
            <a:r>
              <a:rPr lang="en-US" sz="4400" dirty="0"/>
              <a:t>Formal explanations as a cue for essentialism</a:t>
            </a:r>
          </a:p>
        </p:txBody>
      </p:sp>
      <p:sp>
        <p:nvSpPr>
          <p:cNvPr id="10" name="Content Placeholder 2"/>
          <p:cNvSpPr txBox="1">
            <a:spLocks/>
          </p:cNvSpPr>
          <p:nvPr/>
        </p:nvSpPr>
        <p:spPr>
          <a:xfrm>
            <a:off x="2403280" y="646406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8" name="Content Placeholder 2">
            <a:extLst>
              <a:ext uri="{FF2B5EF4-FFF2-40B4-BE49-F238E27FC236}">
                <a16:creationId xmlns:a16="http://schemas.microsoft.com/office/drawing/2014/main" id="{B2F20CEA-D297-4AC4-94E4-719B9533EC16}"/>
              </a:ext>
            </a:extLst>
          </p:cNvPr>
          <p:cNvSpPr>
            <a:spLocks noGrp="1"/>
          </p:cNvSpPr>
          <p:nvPr>
            <p:ph idx="1"/>
          </p:nvPr>
        </p:nvSpPr>
        <p:spPr>
          <a:xfrm>
            <a:off x="6463378" y="3991005"/>
            <a:ext cx="5532310" cy="1402079"/>
          </a:xfrm>
          <a:solidFill>
            <a:schemeClr val="bg1">
              <a:lumMod val="85000"/>
              <a:alpha val="43000"/>
            </a:schemeClr>
          </a:solidFill>
          <a:ln>
            <a:solidFill>
              <a:schemeClr val="tx1"/>
            </a:solidFill>
          </a:ln>
        </p:spPr>
        <p:txBody>
          <a:bodyPr>
            <a:normAutofit fontScale="92500"/>
          </a:bodyPr>
          <a:lstStyle/>
          <a:p>
            <a:pPr lvl="0"/>
            <a:r>
              <a:rPr lang="en-US" sz="3000" b="1" dirty="0"/>
              <a:t>Formal explanation</a:t>
            </a:r>
          </a:p>
          <a:p>
            <a:pPr lvl="0"/>
            <a:r>
              <a:rPr lang="en-US" sz="3000" dirty="0">
                <a:latin typeface="Cambria" panose="02040503050406030204" pitchFamily="18" charset="0"/>
                <a:ea typeface="Cambria" panose="02040503050406030204" pitchFamily="18" charset="0"/>
              </a:rPr>
              <a:t>Margaret likes to eat gooseberries because she is a girl.</a:t>
            </a:r>
          </a:p>
        </p:txBody>
      </p:sp>
      <p:sp>
        <p:nvSpPr>
          <p:cNvPr id="11" name="Content Placeholder 2">
            <a:extLst>
              <a:ext uri="{FF2B5EF4-FFF2-40B4-BE49-F238E27FC236}">
                <a16:creationId xmlns:a16="http://schemas.microsoft.com/office/drawing/2014/main" id="{F3FAC8A8-1F1E-4EF5-B0C2-CAE14B63FEAC}"/>
              </a:ext>
            </a:extLst>
          </p:cNvPr>
          <p:cNvSpPr txBox="1">
            <a:spLocks/>
          </p:cNvSpPr>
          <p:nvPr/>
        </p:nvSpPr>
        <p:spPr>
          <a:xfrm>
            <a:off x="6463378" y="2455027"/>
            <a:ext cx="5532310"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Control explanation</a:t>
            </a:r>
          </a:p>
          <a:p>
            <a:r>
              <a:rPr lang="en-US" sz="2800" dirty="0">
                <a:latin typeface="Cambria" panose="02040503050406030204" pitchFamily="18" charset="0"/>
                <a:ea typeface="Cambria" panose="02040503050406030204" pitchFamily="18" charset="0"/>
              </a:rPr>
              <a:t>Margaret is a girl.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She likes to eat gooseberries.</a:t>
            </a:r>
          </a:p>
        </p:txBody>
      </p:sp>
      <p:sp>
        <p:nvSpPr>
          <p:cNvPr id="12" name="Content Placeholder 2">
            <a:extLst>
              <a:ext uri="{FF2B5EF4-FFF2-40B4-BE49-F238E27FC236}">
                <a16:creationId xmlns:a16="http://schemas.microsoft.com/office/drawing/2014/main" id="{9D45CF6F-0673-4095-A122-6AF318E86671}"/>
              </a:ext>
            </a:extLst>
          </p:cNvPr>
          <p:cNvSpPr txBox="1">
            <a:spLocks/>
          </p:cNvSpPr>
          <p:nvPr/>
        </p:nvSpPr>
        <p:spPr>
          <a:xfrm>
            <a:off x="545178" y="3991005"/>
            <a:ext cx="5284121" cy="1402079"/>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Formal explanation</a:t>
            </a:r>
          </a:p>
          <a:p>
            <a:r>
              <a:rPr lang="en-US" sz="2800" dirty="0">
                <a:latin typeface="Cambria" panose="02040503050406030204" pitchFamily="18" charset="0"/>
                <a:ea typeface="Cambria" panose="02040503050406030204" pitchFamily="18" charset="0"/>
              </a:rPr>
              <a:t>It flaps its ears to cool off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because it is an elephant.</a:t>
            </a:r>
          </a:p>
        </p:txBody>
      </p:sp>
      <p:sp>
        <p:nvSpPr>
          <p:cNvPr id="13" name="Content Placeholder 2">
            <a:extLst>
              <a:ext uri="{FF2B5EF4-FFF2-40B4-BE49-F238E27FC236}">
                <a16:creationId xmlns:a16="http://schemas.microsoft.com/office/drawing/2014/main" id="{D4987B7A-2B96-4BC8-94F4-E61E08C7D281}"/>
              </a:ext>
            </a:extLst>
          </p:cNvPr>
          <p:cNvSpPr txBox="1">
            <a:spLocks/>
          </p:cNvSpPr>
          <p:nvPr/>
        </p:nvSpPr>
        <p:spPr>
          <a:xfrm>
            <a:off x="545177" y="2455027"/>
            <a:ext cx="5284121"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Control explanation</a:t>
            </a:r>
          </a:p>
          <a:p>
            <a:r>
              <a:rPr lang="en-US" sz="2800" dirty="0">
                <a:latin typeface="Cambria" panose="02040503050406030204" pitchFamily="18" charset="0"/>
                <a:ea typeface="Cambria" panose="02040503050406030204" pitchFamily="18" charset="0"/>
              </a:rPr>
              <a:t>It’s an elephant.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It flaps its ears to cool off.</a:t>
            </a:r>
          </a:p>
        </p:txBody>
      </p:sp>
      <p:sp>
        <p:nvSpPr>
          <p:cNvPr id="7" name="TextBox 6">
            <a:extLst>
              <a:ext uri="{FF2B5EF4-FFF2-40B4-BE49-F238E27FC236}">
                <a16:creationId xmlns:a16="http://schemas.microsoft.com/office/drawing/2014/main" id="{D7346408-0DD3-47D6-AB04-4B6B7058C9EA}"/>
              </a:ext>
            </a:extLst>
          </p:cNvPr>
          <p:cNvSpPr txBox="1"/>
          <p:nvPr/>
        </p:nvSpPr>
        <p:spPr>
          <a:xfrm>
            <a:off x="2396306" y="921197"/>
            <a:ext cx="1321196" cy="523220"/>
          </a:xfrm>
          <a:prstGeom prst="rect">
            <a:avLst/>
          </a:prstGeom>
          <a:noFill/>
        </p:spPr>
        <p:txBody>
          <a:bodyPr wrap="none" rtlCol="0">
            <a:spAutoFit/>
          </a:bodyPr>
          <a:lstStyle/>
          <a:p>
            <a:r>
              <a:rPr lang="en-US" sz="2800" dirty="0">
                <a:latin typeface="Gill Sans MT" panose="020B0502020104020203" pitchFamily="34" charset="0"/>
              </a:rPr>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474500" y="960576"/>
            <a:ext cx="1298753" cy="523220"/>
          </a:xfrm>
          <a:prstGeom prst="rect">
            <a:avLst/>
          </a:prstGeom>
          <a:noFill/>
        </p:spPr>
        <p:txBody>
          <a:bodyPr wrap="none" rtlCol="0">
            <a:spAutoFit/>
          </a:bodyPr>
          <a:lstStyle/>
          <a:p>
            <a:r>
              <a:rPr lang="en-US" sz="2800" dirty="0">
                <a:latin typeface="Gill Sans MT" panose="020B0502020104020203" pitchFamily="34" charset="0"/>
              </a:rPr>
              <a:t>Gender</a:t>
            </a:r>
          </a:p>
        </p:txBody>
      </p:sp>
      <p:sp>
        <p:nvSpPr>
          <p:cNvPr id="15" name="TextBox 14">
            <a:extLst>
              <a:ext uri="{FF2B5EF4-FFF2-40B4-BE49-F238E27FC236}">
                <a16:creationId xmlns:a16="http://schemas.microsoft.com/office/drawing/2014/main" id="{3F93DCED-52F8-4D4C-A3E3-E967B2305CC3}"/>
              </a:ext>
            </a:extLst>
          </p:cNvPr>
          <p:cNvSpPr txBox="1"/>
          <p:nvPr/>
        </p:nvSpPr>
        <p:spPr>
          <a:xfrm>
            <a:off x="5549215" y="1124798"/>
            <a:ext cx="1093569" cy="461665"/>
          </a:xfrm>
          <a:prstGeom prst="rect">
            <a:avLst/>
          </a:prstGeom>
          <a:noFill/>
        </p:spPr>
        <p:txBody>
          <a:bodyPr wrap="none" rtlCol="0">
            <a:spAutoFit/>
          </a:bodyPr>
          <a:lstStyle/>
          <a:p>
            <a:pPr algn="ctr"/>
            <a:r>
              <a:rPr lang="en-US" sz="2400" dirty="0">
                <a:latin typeface="Gill Sans MT" panose="020B0502020104020203" pitchFamily="34" charset="0"/>
              </a:rPr>
              <a:t>4 trials:</a:t>
            </a:r>
          </a:p>
        </p:txBody>
      </p:sp>
      <p:sp>
        <p:nvSpPr>
          <p:cNvPr id="16" name="TextBox 15">
            <a:extLst>
              <a:ext uri="{FF2B5EF4-FFF2-40B4-BE49-F238E27FC236}">
                <a16:creationId xmlns:a16="http://schemas.microsoft.com/office/drawing/2014/main" id="{F35BCB8D-5CCA-4B0F-BA0F-B3CB8F7AC384}"/>
              </a:ext>
            </a:extLst>
          </p:cNvPr>
          <p:cNvSpPr txBox="1"/>
          <p:nvPr/>
        </p:nvSpPr>
        <p:spPr>
          <a:xfrm>
            <a:off x="4191561" y="1509780"/>
            <a:ext cx="3964611" cy="830997"/>
          </a:xfrm>
          <a:prstGeom prst="rect">
            <a:avLst/>
          </a:prstGeom>
          <a:noFill/>
        </p:spPr>
        <p:txBody>
          <a:bodyPr wrap="none" rtlCol="0">
            <a:spAutoFit/>
          </a:bodyPr>
          <a:lstStyle/>
          <a:p>
            <a:pPr algn="ctr"/>
            <a:r>
              <a:rPr lang="en-US" sz="2400" dirty="0">
                <a:latin typeface="Gill Sans MT" panose="020B0502020104020203" pitchFamily="34" charset="0"/>
              </a:rPr>
              <a:t>2 novel behaviors</a:t>
            </a:r>
            <a:br>
              <a:rPr lang="en-US" sz="2400" dirty="0">
                <a:latin typeface="Gill Sans MT" panose="020B0502020104020203" pitchFamily="34" charset="0"/>
              </a:rPr>
            </a:br>
            <a:r>
              <a:rPr lang="en-US" sz="2400" dirty="0">
                <a:latin typeface="Gill Sans MT" panose="020B0502020104020203" pitchFamily="34" charset="0"/>
              </a:rPr>
              <a:t>2 novel behavioral preferences</a:t>
            </a:r>
          </a:p>
        </p:txBody>
      </p:sp>
      <p:sp>
        <p:nvSpPr>
          <p:cNvPr id="17" name="TextBox 16">
            <a:extLst>
              <a:ext uri="{FF2B5EF4-FFF2-40B4-BE49-F238E27FC236}">
                <a16:creationId xmlns:a16="http://schemas.microsoft.com/office/drawing/2014/main" id="{219367A5-EA36-4024-BB46-D2EABA5F9979}"/>
              </a:ext>
            </a:extLst>
          </p:cNvPr>
          <p:cNvSpPr txBox="1"/>
          <p:nvPr/>
        </p:nvSpPr>
        <p:spPr>
          <a:xfrm>
            <a:off x="4619218" y="5521381"/>
            <a:ext cx="2953564" cy="1200329"/>
          </a:xfrm>
          <a:prstGeom prst="rect">
            <a:avLst/>
          </a:prstGeom>
          <a:noFill/>
        </p:spPr>
        <p:txBody>
          <a:bodyPr wrap="none" rtlCol="0">
            <a:spAutoFit/>
          </a:bodyPr>
          <a:lstStyle/>
          <a:p>
            <a:pPr algn="ctr"/>
            <a:r>
              <a:rPr lang="en-US" sz="2400" dirty="0">
                <a:latin typeface="Gill Sans MT" panose="020B0502020104020203" pitchFamily="34" charset="0"/>
              </a:rPr>
              <a:t>5 canonical</a:t>
            </a:r>
            <a:br>
              <a:rPr lang="en-US" sz="2400" dirty="0">
                <a:latin typeface="Gill Sans MT" panose="020B0502020104020203" pitchFamily="34" charset="0"/>
              </a:rPr>
            </a:br>
            <a:r>
              <a:rPr lang="en-US" sz="2400" dirty="0">
                <a:latin typeface="Gill Sans MT" panose="020B0502020104020203" pitchFamily="34" charset="0"/>
              </a:rPr>
              <a:t>essentialism measures</a:t>
            </a:r>
            <a:br>
              <a:rPr lang="en-US" sz="2400" dirty="0">
                <a:latin typeface="Gill Sans MT" panose="020B0502020104020203" pitchFamily="34" charset="0"/>
              </a:rPr>
            </a:br>
            <a:r>
              <a:rPr lang="en-US" sz="2400" dirty="0">
                <a:latin typeface="Gill Sans MT" panose="020B0502020104020203" pitchFamily="34" charset="0"/>
              </a:rPr>
              <a:t>after each trial</a:t>
            </a:r>
          </a:p>
        </p:txBody>
      </p:sp>
      <p:pic>
        <p:nvPicPr>
          <p:cNvPr id="18" name="Picture 17">
            <a:extLst>
              <a:ext uri="{FF2B5EF4-FFF2-40B4-BE49-F238E27FC236}">
                <a16:creationId xmlns:a16="http://schemas.microsoft.com/office/drawing/2014/main" id="{AB76EE60-681B-4B8B-ABD0-587E75E55DE3}"/>
              </a:ext>
            </a:extLst>
          </p:cNvPr>
          <p:cNvPicPr/>
          <p:nvPr/>
        </p:nvPicPr>
        <p:blipFill>
          <a:blip r:embed="rId3">
            <a:extLst>
              <a:ext uri="{BEBA8EAE-BF5A-486C-A8C5-ECC9F3942E4B}">
                <a14:imgProps xmlns:a14="http://schemas.microsoft.com/office/drawing/2010/main">
                  <a14:imgLayer r:embed="rId4">
                    <a14:imgEffect>
                      <a14:backgroundRemoval t="676" b="100000" l="4902" r="100000">
                        <a14:foregroundMark x1="27696" y1="94764" x2="27696" y2="94764"/>
                        <a14:foregroundMark x1="48039" y1="60135" x2="48039" y2="60135"/>
                        <a14:foregroundMark x1="58578" y1="69088" x2="58578" y2="69088"/>
                        <a14:foregroundMark x1="58578" y1="52027" x2="58578" y2="52027"/>
                        <a14:foregroundMark x1="40931" y1="67399" x2="40931" y2="67399"/>
                      </a14:backgroundRemoval>
                    </a14:imgEffect>
                  </a14:imgLayer>
                </a14:imgProps>
              </a:ext>
            </a:extLst>
          </a:blip>
          <a:stretch>
            <a:fillRect/>
          </a:stretch>
        </p:blipFill>
        <p:spPr>
          <a:xfrm>
            <a:off x="10779543" y="1516667"/>
            <a:ext cx="597980" cy="867378"/>
          </a:xfrm>
          <a:prstGeom prst="rect">
            <a:avLst/>
          </a:prstGeom>
        </p:spPr>
      </p:pic>
      <p:pic>
        <p:nvPicPr>
          <p:cNvPr id="20" name="Picture 19">
            <a:extLst>
              <a:ext uri="{FF2B5EF4-FFF2-40B4-BE49-F238E27FC236}">
                <a16:creationId xmlns:a16="http://schemas.microsoft.com/office/drawing/2014/main" id="{CBF216F9-A85A-4ECE-9464-44D9CB75284E}"/>
              </a:ext>
            </a:extLst>
          </p:cNvPr>
          <p:cNvPicPr/>
          <p:nvPr/>
        </p:nvPicPr>
        <p:blipFill>
          <a:blip r:embed="rId5"/>
          <a:stretch>
            <a:fillRect/>
          </a:stretch>
        </p:blipFill>
        <p:spPr>
          <a:xfrm>
            <a:off x="9860676" y="1516667"/>
            <a:ext cx="730637" cy="867377"/>
          </a:xfrm>
          <a:prstGeom prst="rect">
            <a:avLst/>
          </a:prstGeom>
        </p:spPr>
      </p:pic>
      <p:pic>
        <p:nvPicPr>
          <p:cNvPr id="21" name="Picture 20">
            <a:extLst>
              <a:ext uri="{FF2B5EF4-FFF2-40B4-BE49-F238E27FC236}">
                <a16:creationId xmlns:a16="http://schemas.microsoft.com/office/drawing/2014/main" id="{D3B721EE-2909-4062-BC1A-427B542D9766}"/>
              </a:ext>
            </a:extLst>
          </p:cNvPr>
          <p:cNvPicPr/>
          <p:nvPr/>
        </p:nvPicPr>
        <p:blipFill>
          <a:blip r:embed="rId6"/>
          <a:stretch>
            <a:fillRect/>
          </a:stretch>
        </p:blipFill>
        <p:spPr>
          <a:xfrm>
            <a:off x="9096158" y="1523433"/>
            <a:ext cx="681656" cy="867377"/>
          </a:xfrm>
          <a:prstGeom prst="rect">
            <a:avLst/>
          </a:prstGeom>
        </p:spPr>
      </p:pic>
      <p:pic>
        <p:nvPicPr>
          <p:cNvPr id="22" name="Picture 21">
            <a:extLst>
              <a:ext uri="{FF2B5EF4-FFF2-40B4-BE49-F238E27FC236}">
                <a16:creationId xmlns:a16="http://schemas.microsoft.com/office/drawing/2014/main" id="{A488A4FA-2EFE-43D3-B442-33329313E84B}"/>
              </a:ext>
            </a:extLst>
          </p:cNvPr>
          <p:cNvPicPr/>
          <p:nvPr/>
        </p:nvPicPr>
        <p:blipFill>
          <a:blip r:embed="rId7"/>
          <a:stretch>
            <a:fillRect/>
          </a:stretch>
        </p:blipFill>
        <p:spPr>
          <a:xfrm>
            <a:off x="8220498" y="1557650"/>
            <a:ext cx="713290" cy="867377"/>
          </a:xfrm>
          <a:prstGeom prst="rect">
            <a:avLst/>
          </a:prstGeom>
        </p:spPr>
      </p:pic>
      <p:pic>
        <p:nvPicPr>
          <p:cNvPr id="27650" name="Picture 2" descr="Image result for giraffe cartoon black and white">
            <a:extLst>
              <a:ext uri="{FF2B5EF4-FFF2-40B4-BE49-F238E27FC236}">
                <a16:creationId xmlns:a16="http://schemas.microsoft.com/office/drawing/2014/main" id="{A197ED10-06D1-4C22-8BCB-952BB19573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10" y="1174699"/>
            <a:ext cx="560132"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Image result for owl cartoon black and white">
            <a:extLst>
              <a:ext uri="{FF2B5EF4-FFF2-40B4-BE49-F238E27FC236}">
                <a16:creationId xmlns:a16="http://schemas.microsoft.com/office/drawing/2014/main" id="{4C057BA3-8AA2-4EBD-BEF1-01DFE993E8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2143" y="1538343"/>
            <a:ext cx="623218" cy="73753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elephant cartoon black and white">
            <a:extLst>
              <a:ext uri="{FF2B5EF4-FFF2-40B4-BE49-F238E27FC236}">
                <a16:creationId xmlns:a16="http://schemas.microsoft.com/office/drawing/2014/main" id="{5245A0A6-C64E-4F3B-BA95-E057685B4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5996" y="1383733"/>
            <a:ext cx="1208731"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Image result for turtle cartoon black and white">
            <a:extLst>
              <a:ext uri="{FF2B5EF4-FFF2-40B4-BE49-F238E27FC236}">
                <a16:creationId xmlns:a16="http://schemas.microsoft.com/office/drawing/2014/main" id="{B88B64E9-7CE0-4950-B8C7-74313AD4B5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4283" y="1601400"/>
            <a:ext cx="752877" cy="752877"/>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0D4522D5-5ADB-4B21-BF9E-66BA90445EE6}"/>
              </a:ext>
            </a:extLst>
          </p:cNvPr>
          <p:cNvSpPr txBox="1">
            <a:spLocks/>
          </p:cNvSpPr>
          <p:nvPr/>
        </p:nvSpPr>
        <p:spPr>
          <a:xfrm>
            <a:off x="476280" y="5979527"/>
            <a:ext cx="3819486" cy="363441"/>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104 (52/cell)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23" name="Rectangle 22">
            <a:extLst>
              <a:ext uri="{FF2B5EF4-FFF2-40B4-BE49-F238E27FC236}">
                <a16:creationId xmlns:a16="http://schemas.microsoft.com/office/drawing/2014/main" id="{325E6989-FA01-4DB3-BB47-AF87BE0A7184}"/>
              </a:ext>
            </a:extLst>
          </p:cNvPr>
          <p:cNvSpPr/>
          <p:nvPr/>
        </p:nvSpPr>
        <p:spPr>
          <a:xfrm>
            <a:off x="7787993" y="5979527"/>
            <a:ext cx="3909020" cy="400110"/>
          </a:xfrm>
          <a:prstGeom prst="rect">
            <a:avLst/>
          </a:prstGeom>
        </p:spPr>
        <p:txBody>
          <a:bodyPr wrap="none">
            <a:spAutoFit/>
          </a:bodyPr>
          <a:lstStyle/>
          <a:p>
            <a:pPr algn="r"/>
            <a:r>
              <a:rPr lang="en-US" sz="2000" dirty="0">
                <a:latin typeface="Gill Sans MT" panose="020B0502020104020203" pitchFamily="34" charset="0"/>
              </a:rPr>
              <a:t>N = 93 (46/cell)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Tree>
    <p:extLst>
      <p:ext uri="{BB962C8B-B14F-4D97-AF65-F5344CB8AC3E}">
        <p14:creationId xmlns:p14="http://schemas.microsoft.com/office/powerpoint/2010/main" val="1931901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E52B6DE-DE84-4C83-9887-7E2631ECFF90}"/>
              </a:ext>
            </a:extLst>
          </p:cNvPr>
          <p:cNvGraphicFramePr>
            <a:graphicFrameLocks noGrp="1"/>
          </p:cNvGraphicFramePr>
          <p:nvPr>
            <p:extLst>
              <p:ext uri="{D42A27DB-BD31-4B8C-83A1-F6EECF244321}">
                <p14:modId xmlns:p14="http://schemas.microsoft.com/office/powerpoint/2010/main" val="2518291694"/>
              </p:ext>
            </p:extLst>
          </p:nvPr>
        </p:nvGraphicFramePr>
        <p:xfrm>
          <a:off x="586797" y="1025236"/>
          <a:ext cx="7286342" cy="5521189"/>
        </p:xfrm>
        <a:graphic>
          <a:graphicData uri="http://schemas.openxmlformats.org/drawingml/2006/table">
            <a:tbl>
              <a:tblPr/>
              <a:tblGrid>
                <a:gridCol w="1361768">
                  <a:extLst>
                    <a:ext uri="{9D8B030D-6E8A-4147-A177-3AD203B41FA5}">
                      <a16:colId xmlns:a16="http://schemas.microsoft.com/office/drawing/2014/main" val="662466025"/>
                    </a:ext>
                  </a:extLst>
                </a:gridCol>
                <a:gridCol w="5924574">
                  <a:extLst>
                    <a:ext uri="{9D8B030D-6E8A-4147-A177-3AD203B41FA5}">
                      <a16:colId xmlns:a16="http://schemas.microsoft.com/office/drawing/2014/main" val="806485389"/>
                    </a:ext>
                  </a:extLst>
                </a:gridCol>
              </a:tblGrid>
              <a:tr h="126054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Margaret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liked to eat gooseberries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3166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like to eat gooseberries?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3647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Margaret stop liking to eat gooseberries if her family tried to stop her from eating gooseberries?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Margaret like to eat gooseberries if she grew up in a family where no one liked to eat gooseberries?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803590879"/>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like to eat gooseberries? (3-point)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bl>
          </a:graphicData>
        </a:graphic>
      </p:graphicFrame>
      <p:sp>
        <p:nvSpPr>
          <p:cNvPr id="7" name="TextBox 6">
            <a:extLst>
              <a:ext uri="{FF2B5EF4-FFF2-40B4-BE49-F238E27FC236}">
                <a16:creationId xmlns:a16="http://schemas.microsoft.com/office/drawing/2014/main" id="{1E9F5A0F-E480-434B-8119-BF7F5F3FEEF7}"/>
              </a:ext>
            </a:extLst>
          </p:cNvPr>
          <p:cNvSpPr txBox="1"/>
          <p:nvPr/>
        </p:nvSpPr>
        <p:spPr>
          <a:xfrm>
            <a:off x="728721" y="358851"/>
            <a:ext cx="4837735" cy="461665"/>
          </a:xfrm>
          <a:prstGeom prst="rect">
            <a:avLst/>
          </a:prstGeom>
          <a:noFill/>
        </p:spPr>
        <p:txBody>
          <a:bodyPr wrap="none" rtlCol="0">
            <a:spAutoFit/>
          </a:bodyPr>
          <a:lstStyle/>
          <a:p>
            <a:r>
              <a:rPr lang="en-US" sz="2400" b="1" dirty="0">
                <a:latin typeface="Gill Sans MT" panose="020B0502020104020203" pitchFamily="34" charset="0"/>
              </a:rPr>
              <a:t>A canonical essentialism battery</a:t>
            </a:r>
            <a:endParaRPr lang="en-US" sz="2400" dirty="0">
              <a:latin typeface="Gill Sans MT" panose="020B0502020104020203" pitchFamily="34" charset="0"/>
            </a:endParaRPr>
          </a:p>
        </p:txBody>
      </p:sp>
      <p:grpSp>
        <p:nvGrpSpPr>
          <p:cNvPr id="3" name="Group 2">
            <a:extLst>
              <a:ext uri="{FF2B5EF4-FFF2-40B4-BE49-F238E27FC236}">
                <a16:creationId xmlns:a16="http://schemas.microsoft.com/office/drawing/2014/main" id="{33108EDA-44DC-4A01-AFD3-7319AB9C499C}"/>
              </a:ext>
            </a:extLst>
          </p:cNvPr>
          <p:cNvGrpSpPr/>
          <p:nvPr/>
        </p:nvGrpSpPr>
        <p:grpSpPr>
          <a:xfrm>
            <a:off x="9083965" y="1454733"/>
            <a:ext cx="2249050" cy="5889222"/>
            <a:chOff x="9083965" y="1025236"/>
            <a:chExt cx="2249050" cy="5889222"/>
          </a:xfrm>
        </p:grpSpPr>
        <p:pic>
          <p:nvPicPr>
            <p:cNvPr id="32" name="Picture 31">
              <a:extLst>
                <a:ext uri="{FF2B5EF4-FFF2-40B4-BE49-F238E27FC236}">
                  <a16:creationId xmlns:a16="http://schemas.microsoft.com/office/drawing/2014/main" id="{6193FCA7-9914-429D-9EF9-889FD91A7C3B}"/>
                </a:ext>
              </a:extLst>
            </p:cNvPr>
            <p:cNvPicPr>
              <a:picLocks noChangeAspect="1"/>
            </p:cNvPicPr>
            <p:nvPr/>
          </p:nvPicPr>
          <p:blipFill rotWithShape="1">
            <a:blip r:embed="rId3"/>
            <a:srcRect l="1" t="7559" r="85727" b="-1"/>
            <a:stretch/>
          </p:blipFill>
          <p:spPr>
            <a:xfrm>
              <a:off x="9083965" y="1192218"/>
              <a:ext cx="1431636" cy="5722240"/>
            </a:xfrm>
            <a:prstGeom prst="rect">
              <a:avLst/>
            </a:prstGeom>
          </p:spPr>
        </p:pic>
        <p:sp>
          <p:nvSpPr>
            <p:cNvPr id="2" name="Rectangle 1">
              <a:extLst>
                <a:ext uri="{FF2B5EF4-FFF2-40B4-BE49-F238E27FC236}">
                  <a16:creationId xmlns:a16="http://schemas.microsoft.com/office/drawing/2014/main" id="{9D1561AE-F5E7-47BD-B899-5E38FCC03CDD}"/>
                </a:ext>
              </a:extLst>
            </p:cNvPr>
            <p:cNvSpPr/>
            <p:nvPr/>
          </p:nvSpPr>
          <p:spPr>
            <a:xfrm>
              <a:off x="10086105" y="1025236"/>
              <a:ext cx="1246910" cy="500149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3" name="Rectangle 32">
              <a:extLst>
                <a:ext uri="{FF2B5EF4-FFF2-40B4-BE49-F238E27FC236}">
                  <a16:creationId xmlns:a16="http://schemas.microsoft.com/office/drawing/2014/main" id="{3EB392AC-67DB-45F4-8B64-6D2EE45D6903}"/>
                </a:ext>
              </a:extLst>
            </p:cNvPr>
            <p:cNvSpPr/>
            <p:nvPr/>
          </p:nvSpPr>
          <p:spPr>
            <a:xfrm flipV="1">
              <a:off x="9719917" y="6136834"/>
              <a:ext cx="1557683" cy="371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 name="Left Brace 3">
            <a:extLst>
              <a:ext uri="{FF2B5EF4-FFF2-40B4-BE49-F238E27FC236}">
                <a16:creationId xmlns:a16="http://schemas.microsoft.com/office/drawing/2014/main" id="{ED1FCB24-A37D-437B-9A99-135B7517D8FD}"/>
              </a:ext>
            </a:extLst>
          </p:cNvPr>
          <p:cNvSpPr/>
          <p:nvPr/>
        </p:nvSpPr>
        <p:spPr>
          <a:xfrm>
            <a:off x="407886" y="3484420"/>
            <a:ext cx="137346" cy="1948912"/>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ill Sans MT" panose="020B0502020104020203" pitchFamily="34" charset="0"/>
            </a:endParaRPr>
          </a:p>
        </p:txBody>
      </p:sp>
      <p:sp>
        <p:nvSpPr>
          <p:cNvPr id="5" name="Rectangle 4">
            <a:extLst>
              <a:ext uri="{FF2B5EF4-FFF2-40B4-BE49-F238E27FC236}">
                <a16:creationId xmlns:a16="http://schemas.microsoft.com/office/drawing/2014/main" id="{71A00CB1-5755-4AE3-A2B6-854223DDA2D2}"/>
              </a:ext>
            </a:extLst>
          </p:cNvPr>
          <p:cNvSpPr/>
          <p:nvPr/>
        </p:nvSpPr>
        <p:spPr>
          <a:xfrm>
            <a:off x="8354287" y="220351"/>
            <a:ext cx="3934695" cy="1200329"/>
          </a:xfrm>
          <a:prstGeom prst="rect">
            <a:avLst/>
          </a:prstGeom>
        </p:spPr>
        <p:txBody>
          <a:bodyPr wrap="square">
            <a:spAutoFit/>
          </a:bodyPr>
          <a:lstStyle/>
          <a:p>
            <a:r>
              <a:rPr lang="en-US" sz="2400" dirty="0">
                <a:latin typeface="Gill Sans MT" panose="020B0502020104020203" pitchFamily="34" charset="0"/>
              </a:rPr>
              <a:t>5 items x 4 trials </a:t>
            </a:r>
            <a:br>
              <a:rPr lang="en-US" sz="2400" dirty="0">
                <a:latin typeface="Gill Sans MT" panose="020B0502020104020203" pitchFamily="34" charset="0"/>
              </a:rPr>
            </a:br>
            <a:r>
              <a:rPr lang="en-US" sz="2400" dirty="0">
                <a:latin typeface="Gill Sans MT" panose="020B0502020104020203" pitchFamily="34" charset="0"/>
              </a:rPr>
              <a:t>averaged into essentialism score per participant</a:t>
            </a:r>
          </a:p>
        </p:txBody>
      </p:sp>
    </p:spTree>
    <p:extLst>
      <p:ext uri="{BB962C8B-B14F-4D97-AF65-F5344CB8AC3E}">
        <p14:creationId xmlns:p14="http://schemas.microsoft.com/office/powerpoint/2010/main" val="14453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5D08BC46-293A-4F63-A9D1-2DDDC31FD832}"/>
              </a:ext>
            </a:extLst>
          </p:cNvPr>
          <p:cNvPicPr>
            <a:picLocks noChangeAspect="1"/>
          </p:cNvPicPr>
          <p:nvPr/>
        </p:nvPicPr>
        <p:blipFill rotWithShape="1">
          <a:blip r:embed="rId3"/>
          <a:srcRect r="8965"/>
          <a:stretch/>
        </p:blipFill>
        <p:spPr>
          <a:xfrm>
            <a:off x="6576285" y="2214739"/>
            <a:ext cx="5616289" cy="3807240"/>
          </a:xfrm>
          <a:prstGeom prst="rect">
            <a:avLst/>
          </a:prstGeom>
        </p:spPr>
      </p:pic>
      <p:sp>
        <p:nvSpPr>
          <p:cNvPr id="10"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7" name="TextBox 6">
            <a:extLst>
              <a:ext uri="{FF2B5EF4-FFF2-40B4-BE49-F238E27FC236}">
                <a16:creationId xmlns:a16="http://schemas.microsoft.com/office/drawing/2014/main" id="{D7346408-0DD3-47D6-AB04-4B6B7058C9EA}"/>
              </a:ext>
            </a:extLst>
          </p:cNvPr>
          <p:cNvSpPr txBox="1"/>
          <p:nvPr/>
        </p:nvSpPr>
        <p:spPr>
          <a:xfrm>
            <a:off x="2482165" y="1456931"/>
            <a:ext cx="1321196" cy="523220"/>
          </a:xfrm>
          <a:prstGeom prst="rect">
            <a:avLst/>
          </a:prstGeom>
          <a:noFill/>
        </p:spPr>
        <p:txBody>
          <a:bodyPr wrap="none" rtlCol="0">
            <a:spAutoFit/>
          </a:bodyPr>
          <a:lstStyle/>
          <a:p>
            <a:r>
              <a:rPr lang="en-US" sz="2800" dirty="0">
                <a:latin typeface="Gill Sans MT" panose="020B0502020104020203" pitchFamily="34" charset="0"/>
              </a:rPr>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525758" y="1456931"/>
            <a:ext cx="1298753" cy="523220"/>
          </a:xfrm>
          <a:prstGeom prst="rect">
            <a:avLst/>
          </a:prstGeom>
          <a:noFill/>
        </p:spPr>
        <p:txBody>
          <a:bodyPr wrap="none" rtlCol="0">
            <a:spAutoFit/>
          </a:bodyPr>
          <a:lstStyle/>
          <a:p>
            <a:r>
              <a:rPr lang="en-US" sz="2800" dirty="0">
                <a:latin typeface="Gill Sans MT" panose="020B0502020104020203" pitchFamily="34" charset="0"/>
              </a:rPr>
              <a:t>Gender</a:t>
            </a:r>
          </a:p>
        </p:txBody>
      </p:sp>
      <p:pic>
        <p:nvPicPr>
          <p:cNvPr id="5" name="Picture 4">
            <a:extLst>
              <a:ext uri="{FF2B5EF4-FFF2-40B4-BE49-F238E27FC236}">
                <a16:creationId xmlns:a16="http://schemas.microsoft.com/office/drawing/2014/main" id="{C5E43116-93EF-4690-820C-A469E051CB6C}"/>
              </a:ext>
            </a:extLst>
          </p:cNvPr>
          <p:cNvPicPr>
            <a:picLocks noChangeAspect="1"/>
          </p:cNvPicPr>
          <p:nvPr/>
        </p:nvPicPr>
        <p:blipFill rotWithShape="1">
          <a:blip r:embed="rId4"/>
          <a:srcRect r="25316"/>
          <a:stretch/>
        </p:blipFill>
        <p:spPr>
          <a:xfrm>
            <a:off x="657224" y="2389894"/>
            <a:ext cx="4695027" cy="3622545"/>
          </a:xfrm>
          <a:prstGeom prst="rect">
            <a:avLst/>
          </a:prstGeom>
        </p:spPr>
      </p:pic>
      <p:sp>
        <p:nvSpPr>
          <p:cNvPr id="17" name="TextBox 16">
            <a:extLst>
              <a:ext uri="{FF2B5EF4-FFF2-40B4-BE49-F238E27FC236}">
                <a16:creationId xmlns:a16="http://schemas.microsoft.com/office/drawing/2014/main" id="{219367A5-EA36-4024-BB46-D2EABA5F9979}"/>
              </a:ext>
            </a:extLst>
          </p:cNvPr>
          <p:cNvSpPr txBox="1"/>
          <p:nvPr/>
        </p:nvSpPr>
        <p:spPr>
          <a:xfrm>
            <a:off x="5061198" y="1428495"/>
            <a:ext cx="2069606" cy="1323439"/>
          </a:xfrm>
          <a:prstGeom prst="rect">
            <a:avLst/>
          </a:prstGeom>
          <a:noFill/>
        </p:spPr>
        <p:txBody>
          <a:bodyPr wrap="none" rtlCol="0">
            <a:spAutoFit/>
          </a:bodyPr>
          <a:lstStyle/>
          <a:p>
            <a:pPr algn="ctr"/>
            <a:r>
              <a:rPr lang="en-US" sz="2000" dirty="0">
                <a:latin typeface="Gill Sans MT" panose="020B0502020104020203" pitchFamily="34" charset="0"/>
              </a:rPr>
              <a:t>essentialism =  </a:t>
            </a:r>
            <a:br>
              <a:rPr lang="en-US" sz="2000" dirty="0">
                <a:latin typeface="Gill Sans MT" panose="020B0502020104020203" pitchFamily="34" charset="0"/>
              </a:rPr>
            </a:br>
            <a:r>
              <a:rPr lang="en-US" sz="2000" dirty="0">
                <a:latin typeface="Gill Sans MT" panose="020B0502020104020203" pitchFamily="34" charset="0"/>
              </a:rPr>
              <a:t>5 canonical </a:t>
            </a:r>
            <a:br>
              <a:rPr lang="en-US" sz="2000" dirty="0">
                <a:latin typeface="Gill Sans MT" panose="020B0502020104020203" pitchFamily="34" charset="0"/>
              </a:rPr>
            </a:br>
            <a:r>
              <a:rPr lang="en-US" sz="2000" dirty="0">
                <a:latin typeface="Gill Sans MT" panose="020B0502020104020203" pitchFamily="34" charset="0"/>
              </a:rPr>
              <a:t>essentialism items</a:t>
            </a:r>
            <a:br>
              <a:rPr lang="en-US" sz="2000" dirty="0">
                <a:latin typeface="Gill Sans MT" panose="020B0502020104020203" pitchFamily="34" charset="0"/>
              </a:rPr>
            </a:br>
            <a:r>
              <a:rPr lang="en-US" sz="2000" dirty="0">
                <a:latin typeface="Gill Sans MT" panose="020B0502020104020203" pitchFamily="34" charset="0"/>
              </a:rPr>
              <a:t>x 4 trials</a:t>
            </a:r>
          </a:p>
        </p:txBody>
      </p:sp>
      <p:sp>
        <p:nvSpPr>
          <p:cNvPr id="32" name="Content Placeholder 2">
            <a:extLst>
              <a:ext uri="{FF2B5EF4-FFF2-40B4-BE49-F238E27FC236}">
                <a16:creationId xmlns:a16="http://schemas.microsoft.com/office/drawing/2014/main" id="{D6C4257B-BDBC-425B-BEAF-959C950A620F}"/>
              </a:ext>
            </a:extLst>
          </p:cNvPr>
          <p:cNvSpPr txBox="1">
            <a:spLocks/>
          </p:cNvSpPr>
          <p:nvPr/>
        </p:nvSpPr>
        <p:spPr>
          <a:xfrm>
            <a:off x="486563" y="5986610"/>
            <a:ext cx="3819486" cy="363441"/>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104 (52/cell)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33" name="Rectangle 32">
            <a:extLst>
              <a:ext uri="{FF2B5EF4-FFF2-40B4-BE49-F238E27FC236}">
                <a16:creationId xmlns:a16="http://schemas.microsoft.com/office/drawing/2014/main" id="{1DF8A1CF-A534-44BD-BF87-9F032E9D6F0B}"/>
              </a:ext>
            </a:extLst>
          </p:cNvPr>
          <p:cNvSpPr/>
          <p:nvPr/>
        </p:nvSpPr>
        <p:spPr>
          <a:xfrm>
            <a:off x="7798276" y="5986610"/>
            <a:ext cx="3909020" cy="400110"/>
          </a:xfrm>
          <a:prstGeom prst="rect">
            <a:avLst/>
          </a:prstGeom>
        </p:spPr>
        <p:txBody>
          <a:bodyPr wrap="none">
            <a:spAutoFit/>
          </a:bodyPr>
          <a:lstStyle/>
          <a:p>
            <a:pPr algn="r"/>
            <a:r>
              <a:rPr lang="en-US" sz="2000" dirty="0">
                <a:latin typeface="Gill Sans MT" panose="020B0502020104020203" pitchFamily="34" charset="0"/>
              </a:rPr>
              <a:t>N = 93 (46/cell)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8" name="Rectangle 7">
            <a:extLst>
              <a:ext uri="{FF2B5EF4-FFF2-40B4-BE49-F238E27FC236}">
                <a16:creationId xmlns:a16="http://schemas.microsoft.com/office/drawing/2014/main" id="{3506F872-0FF5-450E-9B91-40300037D345}"/>
              </a:ext>
            </a:extLst>
          </p:cNvPr>
          <p:cNvSpPr/>
          <p:nvPr/>
        </p:nvSpPr>
        <p:spPr>
          <a:xfrm>
            <a:off x="1274618" y="2632364"/>
            <a:ext cx="4077633" cy="274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8" name="Rectangle 17">
            <a:extLst>
              <a:ext uri="{FF2B5EF4-FFF2-40B4-BE49-F238E27FC236}">
                <a16:creationId xmlns:a16="http://schemas.microsoft.com/office/drawing/2014/main" id="{2CCF903B-183D-41BA-836E-49B67709B530}"/>
              </a:ext>
            </a:extLst>
          </p:cNvPr>
          <p:cNvSpPr/>
          <p:nvPr/>
        </p:nvSpPr>
        <p:spPr>
          <a:xfrm>
            <a:off x="7254597" y="2632363"/>
            <a:ext cx="3648923" cy="274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9" name="Rectangle 18">
            <a:extLst>
              <a:ext uri="{FF2B5EF4-FFF2-40B4-BE49-F238E27FC236}">
                <a16:creationId xmlns:a16="http://schemas.microsoft.com/office/drawing/2014/main" id="{99AEBEE1-9D5E-45BA-9597-6B604E1CE45A}"/>
              </a:ext>
            </a:extLst>
          </p:cNvPr>
          <p:cNvSpPr/>
          <p:nvPr/>
        </p:nvSpPr>
        <p:spPr>
          <a:xfrm>
            <a:off x="7157612" y="2173174"/>
            <a:ext cx="4086209" cy="350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Tree>
    <p:extLst>
      <p:ext uri="{BB962C8B-B14F-4D97-AF65-F5344CB8AC3E}">
        <p14:creationId xmlns:p14="http://schemas.microsoft.com/office/powerpoint/2010/main" val="2606378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9985413" y="400215"/>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771120" y="453801"/>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3179164" y="5431230"/>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1876313" y="843222"/>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0" t="5907" r="71518" b="52197"/>
          <a:stretch/>
        </p:blipFill>
        <p:spPr bwMode="auto">
          <a:xfrm>
            <a:off x="8585199" y="1691866"/>
            <a:ext cx="584795" cy="19847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9294974" y="4543620"/>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505466" y="4555799"/>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1008832" y="27434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3834113" y="5454377"/>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8736776" y="5337652"/>
            <a:ext cx="504406" cy="1299634"/>
          </a:xfrm>
          <a:prstGeom prst="rect">
            <a:avLst/>
          </a:prstGeom>
        </p:spPr>
      </p:pic>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5927120" y="1167275"/>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015" y="3131830"/>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0230" y="2211701"/>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48" t="8878" r="31086" b="8361"/>
          <a:stretch/>
        </p:blipFill>
        <p:spPr bwMode="auto">
          <a:xfrm>
            <a:off x="4469280" y="4149807"/>
            <a:ext cx="1046380" cy="1353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601" r="18595"/>
          <a:stretch/>
        </p:blipFill>
        <p:spPr bwMode="auto">
          <a:xfrm>
            <a:off x="467388" y="5183894"/>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73144" y="3326721"/>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4" t="11325" r="10552"/>
          <a:stretch/>
        </p:blipFill>
        <p:spPr bwMode="auto">
          <a:xfrm>
            <a:off x="2735752" y="3345539"/>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1031" y="5196028"/>
            <a:ext cx="1989378" cy="13279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982" b="8659"/>
          <a:stretch/>
        </p:blipFill>
        <p:spPr bwMode="auto">
          <a:xfrm>
            <a:off x="7541802" y="1444641"/>
            <a:ext cx="615214" cy="18473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11473" r="3644" b="50000"/>
          <a:stretch/>
        </p:blipFill>
        <p:spPr bwMode="auto">
          <a:xfrm>
            <a:off x="7946794" y="3428999"/>
            <a:ext cx="660631" cy="18251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414" b="8659"/>
          <a:stretch/>
        </p:blipFill>
        <p:spPr bwMode="auto">
          <a:xfrm>
            <a:off x="6810949" y="1253600"/>
            <a:ext cx="511510" cy="184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87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6462"/>
            <a:ext cx="10772775" cy="1658198"/>
          </a:xfrm>
        </p:spPr>
        <p:txBody>
          <a:bodyPr>
            <a:normAutofit/>
          </a:bodyPr>
          <a:lstStyle/>
          <a:p>
            <a:r>
              <a:rPr lang="en-US" sz="4400" dirty="0"/>
              <a:t>Formal explanations can cue essentialism for animal and gender categories.</a:t>
            </a:r>
          </a:p>
        </p:txBody>
      </p:sp>
      <p:sp>
        <p:nvSpPr>
          <p:cNvPr id="10"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pic>
        <p:nvPicPr>
          <p:cNvPr id="23" name="Picture 22">
            <a:extLst>
              <a:ext uri="{FF2B5EF4-FFF2-40B4-BE49-F238E27FC236}">
                <a16:creationId xmlns:a16="http://schemas.microsoft.com/office/drawing/2014/main" id="{7B5607F8-FE58-4C4C-8DDE-D27D1B59EC40}"/>
              </a:ext>
            </a:extLst>
          </p:cNvPr>
          <p:cNvPicPr>
            <a:picLocks noChangeAspect="1"/>
          </p:cNvPicPr>
          <p:nvPr/>
        </p:nvPicPr>
        <p:blipFill rotWithShape="1">
          <a:blip r:embed="rId3"/>
          <a:srcRect r="8965"/>
          <a:stretch/>
        </p:blipFill>
        <p:spPr>
          <a:xfrm>
            <a:off x="6576285" y="2214739"/>
            <a:ext cx="5616289" cy="3807240"/>
          </a:xfrm>
          <a:prstGeom prst="rect">
            <a:avLst/>
          </a:prstGeom>
        </p:spPr>
      </p:pic>
      <p:sp>
        <p:nvSpPr>
          <p:cNvPr id="4" name="Rectangle: Rounded Corners 3">
            <a:extLst>
              <a:ext uri="{FF2B5EF4-FFF2-40B4-BE49-F238E27FC236}">
                <a16:creationId xmlns:a16="http://schemas.microsoft.com/office/drawing/2014/main" id="{CC30993E-A7D1-4531-82AC-68C82A1527BC}"/>
              </a:ext>
            </a:extLst>
          </p:cNvPr>
          <p:cNvSpPr/>
          <p:nvPr/>
        </p:nvSpPr>
        <p:spPr>
          <a:xfrm>
            <a:off x="8976585" y="2654300"/>
            <a:ext cx="1854200" cy="2730500"/>
          </a:xfrm>
          <a:prstGeom prst="roundRect">
            <a:avLst/>
          </a:prstGeom>
          <a:solidFill>
            <a:srgbClr val="FFFFC5">
              <a:alpha val="30196"/>
            </a:srgbClr>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5" name="Picture 4">
            <a:extLst>
              <a:ext uri="{FF2B5EF4-FFF2-40B4-BE49-F238E27FC236}">
                <a16:creationId xmlns:a16="http://schemas.microsoft.com/office/drawing/2014/main" id="{C5E43116-93EF-4690-820C-A469E051CB6C}"/>
              </a:ext>
            </a:extLst>
          </p:cNvPr>
          <p:cNvPicPr>
            <a:picLocks noChangeAspect="1"/>
          </p:cNvPicPr>
          <p:nvPr/>
        </p:nvPicPr>
        <p:blipFill rotWithShape="1">
          <a:blip r:embed="rId4"/>
          <a:srcRect r="25316"/>
          <a:stretch/>
        </p:blipFill>
        <p:spPr>
          <a:xfrm>
            <a:off x="657224" y="2389894"/>
            <a:ext cx="4695027" cy="3622545"/>
          </a:xfrm>
          <a:prstGeom prst="rect">
            <a:avLst/>
          </a:prstGeom>
        </p:spPr>
      </p:pic>
      <p:sp>
        <p:nvSpPr>
          <p:cNvPr id="28" name="TextBox 27">
            <a:extLst>
              <a:ext uri="{FF2B5EF4-FFF2-40B4-BE49-F238E27FC236}">
                <a16:creationId xmlns:a16="http://schemas.microsoft.com/office/drawing/2014/main" id="{05D98F0C-D2C3-4156-896C-7CDD4388929A}"/>
              </a:ext>
            </a:extLst>
          </p:cNvPr>
          <p:cNvSpPr txBox="1"/>
          <p:nvPr/>
        </p:nvSpPr>
        <p:spPr>
          <a:xfrm>
            <a:off x="1675370" y="2081803"/>
            <a:ext cx="3055452" cy="400110"/>
          </a:xfrm>
          <a:prstGeom prst="rect">
            <a:avLst/>
          </a:prstGeom>
          <a:noFill/>
        </p:spPr>
        <p:txBody>
          <a:bodyPr wrap="none" rtlCol="0">
            <a:spAutoFit/>
          </a:bodyPr>
          <a:lstStyle/>
          <a:p>
            <a:pPr algn="ctr"/>
            <a:r>
              <a:rPr lang="en-US" sz="2000" dirty="0">
                <a:latin typeface="Gill Sans MT" panose="020B0502020104020203" pitchFamily="34" charset="0"/>
              </a:rPr>
              <a:t>main effect of </a:t>
            </a:r>
            <a:r>
              <a:rPr lang="en-US" sz="2000" b="1" dirty="0">
                <a:latin typeface="Gill Sans MT" panose="020B0502020104020203" pitchFamily="34" charset="0"/>
              </a:rPr>
              <a:t>explanation</a:t>
            </a:r>
            <a:endParaRPr lang="en-US" sz="2000" dirty="0">
              <a:latin typeface="Gill Sans MT" panose="020B0502020104020203" pitchFamily="34" charset="0"/>
            </a:endParaRPr>
          </a:p>
        </p:txBody>
      </p:sp>
      <p:sp>
        <p:nvSpPr>
          <p:cNvPr id="29" name="TextBox 28">
            <a:extLst>
              <a:ext uri="{FF2B5EF4-FFF2-40B4-BE49-F238E27FC236}">
                <a16:creationId xmlns:a16="http://schemas.microsoft.com/office/drawing/2014/main" id="{8F0941E5-FA67-4888-97EE-7C42D34B14D1}"/>
              </a:ext>
            </a:extLst>
          </p:cNvPr>
          <p:cNvSpPr txBox="1"/>
          <p:nvPr/>
        </p:nvSpPr>
        <p:spPr>
          <a:xfrm>
            <a:off x="6854218" y="2081803"/>
            <a:ext cx="4604059" cy="400110"/>
          </a:xfrm>
          <a:prstGeom prst="rect">
            <a:avLst/>
          </a:prstGeom>
          <a:solidFill>
            <a:schemeClr val="bg1"/>
          </a:solidFill>
        </p:spPr>
        <p:txBody>
          <a:bodyPr wrap="square" rtlCol="0">
            <a:spAutoFit/>
          </a:bodyPr>
          <a:lstStyle/>
          <a:p>
            <a:pPr algn="ctr"/>
            <a:r>
              <a:rPr lang="en-US" sz="2000" b="1" dirty="0">
                <a:latin typeface="Gill Sans MT" panose="020B0502020104020203" pitchFamily="34" charset="0"/>
              </a:rPr>
              <a:t>explanation * age </a:t>
            </a:r>
            <a:r>
              <a:rPr lang="en-US" sz="2000" dirty="0">
                <a:latin typeface="Gill Sans MT" panose="020B0502020104020203" pitchFamily="34" charset="0"/>
              </a:rPr>
              <a:t>interaction</a:t>
            </a:r>
          </a:p>
        </p:txBody>
      </p:sp>
      <p:sp>
        <p:nvSpPr>
          <p:cNvPr id="31" name="TextBox 30">
            <a:extLst>
              <a:ext uri="{FF2B5EF4-FFF2-40B4-BE49-F238E27FC236}">
                <a16:creationId xmlns:a16="http://schemas.microsoft.com/office/drawing/2014/main" id="{33E26CDC-D82A-42C4-A163-178EF53F861E}"/>
              </a:ext>
            </a:extLst>
          </p:cNvPr>
          <p:cNvSpPr txBox="1"/>
          <p:nvPr/>
        </p:nvSpPr>
        <p:spPr>
          <a:xfrm>
            <a:off x="9044663" y="4676914"/>
            <a:ext cx="1718044" cy="707886"/>
          </a:xfrm>
          <a:prstGeom prst="rect">
            <a:avLst/>
          </a:prstGeom>
          <a:noFill/>
        </p:spPr>
        <p:txBody>
          <a:bodyPr wrap="square" rtlCol="0">
            <a:spAutoFit/>
          </a:bodyPr>
          <a:lstStyle/>
          <a:p>
            <a:pPr algn="ctr"/>
            <a:r>
              <a:rPr lang="en-US" sz="2000" dirty="0">
                <a:latin typeface="Gill Sans MT" panose="020B0502020104020203" pitchFamily="34" charset="0"/>
              </a:rPr>
              <a:t>main effect of </a:t>
            </a:r>
            <a:r>
              <a:rPr lang="en-US" sz="2000" b="1" dirty="0">
                <a:latin typeface="Gill Sans MT" panose="020B0502020104020203" pitchFamily="34" charset="0"/>
              </a:rPr>
              <a:t>explanation</a:t>
            </a:r>
            <a:endParaRPr lang="en-US" sz="2000" dirty="0">
              <a:latin typeface="Gill Sans MT" panose="020B0502020104020203" pitchFamily="34" charset="0"/>
            </a:endParaRPr>
          </a:p>
        </p:txBody>
      </p:sp>
      <p:sp>
        <p:nvSpPr>
          <p:cNvPr id="17" name="TextBox 16">
            <a:extLst>
              <a:ext uri="{FF2B5EF4-FFF2-40B4-BE49-F238E27FC236}">
                <a16:creationId xmlns:a16="http://schemas.microsoft.com/office/drawing/2014/main" id="{219367A5-EA36-4024-BB46-D2EABA5F9979}"/>
              </a:ext>
            </a:extLst>
          </p:cNvPr>
          <p:cNvSpPr txBox="1"/>
          <p:nvPr/>
        </p:nvSpPr>
        <p:spPr>
          <a:xfrm>
            <a:off x="5061198" y="1428495"/>
            <a:ext cx="2069606" cy="1323439"/>
          </a:xfrm>
          <a:prstGeom prst="rect">
            <a:avLst/>
          </a:prstGeom>
          <a:noFill/>
        </p:spPr>
        <p:txBody>
          <a:bodyPr wrap="none" rtlCol="0">
            <a:spAutoFit/>
          </a:bodyPr>
          <a:lstStyle/>
          <a:p>
            <a:pPr algn="ctr"/>
            <a:r>
              <a:rPr lang="en-US" sz="2000" dirty="0">
                <a:latin typeface="Gill Sans MT" panose="020B0502020104020203" pitchFamily="34" charset="0"/>
              </a:rPr>
              <a:t>essentialism =  </a:t>
            </a:r>
            <a:br>
              <a:rPr lang="en-US" sz="2000" dirty="0">
                <a:latin typeface="Gill Sans MT" panose="020B0502020104020203" pitchFamily="34" charset="0"/>
              </a:rPr>
            </a:br>
            <a:r>
              <a:rPr lang="en-US" sz="2000" dirty="0">
                <a:latin typeface="Gill Sans MT" panose="020B0502020104020203" pitchFamily="34" charset="0"/>
              </a:rPr>
              <a:t>5 canonical </a:t>
            </a:r>
            <a:br>
              <a:rPr lang="en-US" sz="2000" dirty="0">
                <a:latin typeface="Gill Sans MT" panose="020B0502020104020203" pitchFamily="34" charset="0"/>
              </a:rPr>
            </a:br>
            <a:r>
              <a:rPr lang="en-US" sz="2000" dirty="0">
                <a:latin typeface="Gill Sans MT" panose="020B0502020104020203" pitchFamily="34" charset="0"/>
              </a:rPr>
              <a:t>essentialism items</a:t>
            </a:r>
            <a:br>
              <a:rPr lang="en-US" sz="2000" dirty="0">
                <a:latin typeface="Gill Sans MT" panose="020B0502020104020203" pitchFamily="34" charset="0"/>
              </a:rPr>
            </a:br>
            <a:r>
              <a:rPr lang="en-US" sz="2000" dirty="0">
                <a:latin typeface="Gill Sans MT" panose="020B0502020104020203" pitchFamily="34" charset="0"/>
              </a:rPr>
              <a:t>x 4 trials</a:t>
            </a:r>
          </a:p>
        </p:txBody>
      </p:sp>
      <p:sp>
        <p:nvSpPr>
          <p:cNvPr id="32" name="Content Placeholder 2">
            <a:extLst>
              <a:ext uri="{FF2B5EF4-FFF2-40B4-BE49-F238E27FC236}">
                <a16:creationId xmlns:a16="http://schemas.microsoft.com/office/drawing/2014/main" id="{D6C4257B-BDBC-425B-BEAF-959C950A620F}"/>
              </a:ext>
            </a:extLst>
          </p:cNvPr>
          <p:cNvSpPr txBox="1">
            <a:spLocks/>
          </p:cNvSpPr>
          <p:nvPr/>
        </p:nvSpPr>
        <p:spPr>
          <a:xfrm>
            <a:off x="486563" y="5986610"/>
            <a:ext cx="3819486" cy="363441"/>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104 (52/cell)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33" name="Rectangle 32">
            <a:extLst>
              <a:ext uri="{FF2B5EF4-FFF2-40B4-BE49-F238E27FC236}">
                <a16:creationId xmlns:a16="http://schemas.microsoft.com/office/drawing/2014/main" id="{1DF8A1CF-A534-44BD-BF87-9F032E9D6F0B}"/>
              </a:ext>
            </a:extLst>
          </p:cNvPr>
          <p:cNvSpPr/>
          <p:nvPr/>
        </p:nvSpPr>
        <p:spPr>
          <a:xfrm>
            <a:off x="7798276" y="5986610"/>
            <a:ext cx="3909020" cy="400110"/>
          </a:xfrm>
          <a:prstGeom prst="rect">
            <a:avLst/>
          </a:prstGeom>
        </p:spPr>
        <p:txBody>
          <a:bodyPr wrap="none">
            <a:spAutoFit/>
          </a:bodyPr>
          <a:lstStyle/>
          <a:p>
            <a:pPr algn="r"/>
            <a:r>
              <a:rPr lang="en-US" sz="2000" dirty="0">
                <a:latin typeface="Gill Sans MT" panose="020B0502020104020203" pitchFamily="34" charset="0"/>
              </a:rPr>
              <a:t>N = 93 (46/cell)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15" name="TextBox 14">
            <a:extLst>
              <a:ext uri="{FF2B5EF4-FFF2-40B4-BE49-F238E27FC236}">
                <a16:creationId xmlns:a16="http://schemas.microsoft.com/office/drawing/2014/main" id="{47A3346C-719A-44E2-A5C9-FB318778D32A}"/>
              </a:ext>
            </a:extLst>
          </p:cNvPr>
          <p:cNvSpPr txBox="1"/>
          <p:nvPr/>
        </p:nvSpPr>
        <p:spPr>
          <a:xfrm>
            <a:off x="2482165" y="1456931"/>
            <a:ext cx="1321196" cy="523220"/>
          </a:xfrm>
          <a:prstGeom prst="rect">
            <a:avLst/>
          </a:prstGeom>
          <a:noFill/>
        </p:spPr>
        <p:txBody>
          <a:bodyPr wrap="none" rtlCol="0">
            <a:spAutoFit/>
          </a:bodyPr>
          <a:lstStyle/>
          <a:p>
            <a:r>
              <a:rPr lang="en-US" sz="2800" dirty="0">
                <a:latin typeface="Gill Sans MT" panose="020B0502020104020203" pitchFamily="34" charset="0"/>
              </a:rPr>
              <a:t>Animals</a:t>
            </a:r>
          </a:p>
        </p:txBody>
      </p:sp>
      <p:sp>
        <p:nvSpPr>
          <p:cNvPr id="16" name="TextBox 15">
            <a:extLst>
              <a:ext uri="{FF2B5EF4-FFF2-40B4-BE49-F238E27FC236}">
                <a16:creationId xmlns:a16="http://schemas.microsoft.com/office/drawing/2014/main" id="{8908F661-2D9C-4A4A-88ED-0AE6DE26AE2A}"/>
              </a:ext>
            </a:extLst>
          </p:cNvPr>
          <p:cNvSpPr txBox="1"/>
          <p:nvPr/>
        </p:nvSpPr>
        <p:spPr>
          <a:xfrm>
            <a:off x="8525758" y="1456931"/>
            <a:ext cx="1298753" cy="523220"/>
          </a:xfrm>
          <a:prstGeom prst="rect">
            <a:avLst/>
          </a:prstGeom>
          <a:noFill/>
        </p:spPr>
        <p:txBody>
          <a:bodyPr wrap="none" rtlCol="0">
            <a:spAutoFit/>
          </a:bodyPr>
          <a:lstStyle/>
          <a:p>
            <a:r>
              <a:rPr lang="en-US" sz="2800" dirty="0">
                <a:latin typeface="Gill Sans MT" panose="020B0502020104020203" pitchFamily="34" charset="0"/>
              </a:rPr>
              <a:t>Gender</a:t>
            </a:r>
          </a:p>
        </p:txBody>
      </p:sp>
    </p:spTree>
    <p:extLst>
      <p:ext uri="{BB962C8B-B14F-4D97-AF65-F5344CB8AC3E}">
        <p14:creationId xmlns:p14="http://schemas.microsoft.com/office/powerpoint/2010/main" val="74159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 social-structural theory</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theory</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756204" cy="1200329"/>
          </a:xfrm>
          <a:prstGeom prst="rect">
            <a:avLst/>
          </a:prstGeom>
          <a:noFill/>
        </p:spPr>
        <p:txBody>
          <a:bodyPr wrap="none" rtlCol="0">
            <a:spAutoFit/>
          </a:bodyPr>
          <a:lstStyle/>
          <a:p>
            <a:r>
              <a:rPr lang="en-US" sz="2400" dirty="0">
                <a:latin typeface="Gill Sans MT" panose="020B0502020104020203" pitchFamily="34" charset="0"/>
              </a:rPr>
              <a:t>the property is an</a:t>
            </a:r>
            <a:br>
              <a:rPr lang="en-US" sz="2400" dirty="0">
                <a:latin typeface="Gill Sans MT" panose="020B0502020104020203" pitchFamily="34" charset="0"/>
              </a:rPr>
            </a:br>
            <a:r>
              <a:rPr lang="en-US" sz="2400" b="1" dirty="0">
                <a:latin typeface="Gill Sans MT" panose="020B0502020104020203" pitchFamily="34" charset="0"/>
              </a:rPr>
              <a:t>inherent property</a:t>
            </a:r>
            <a:br>
              <a:rPr lang="en-US" sz="2400" dirty="0">
                <a:latin typeface="Gill Sans MT" panose="020B0502020104020203" pitchFamily="34" charset="0"/>
              </a:rPr>
            </a:br>
            <a:r>
              <a:rPr lang="en-US" sz="2400" dirty="0">
                <a:latin typeface="Gill Sans MT" panose="020B0502020104020203" pitchFamily="34" charset="0"/>
              </a:rPr>
              <a:t>of that category</a:t>
            </a:r>
          </a:p>
        </p:txBody>
      </p:sp>
    </p:spTree>
    <p:extLst>
      <p:ext uri="{BB962C8B-B14F-4D97-AF65-F5344CB8AC3E}">
        <p14:creationId xmlns:p14="http://schemas.microsoft.com/office/powerpoint/2010/main" val="397671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 social-structural theory</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theory</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7" name="Rectangle 16">
            <a:extLst>
              <a:ext uri="{FF2B5EF4-FFF2-40B4-BE49-F238E27FC236}">
                <a16:creationId xmlns:a16="http://schemas.microsoft.com/office/drawing/2014/main" id="{5E421B22-A5A5-482D-BF48-484795027C4D}"/>
              </a:ext>
            </a:extLst>
          </p:cNvPr>
          <p:cNvSpPr/>
          <p:nvPr/>
        </p:nvSpPr>
        <p:spPr>
          <a:xfrm>
            <a:off x="360432" y="310293"/>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theory, depending on background contextual information.</a:t>
            </a:r>
          </a:p>
        </p:txBody>
      </p:sp>
    </p:spTree>
    <p:extLst>
      <p:ext uri="{BB962C8B-B14F-4D97-AF65-F5344CB8AC3E}">
        <p14:creationId xmlns:p14="http://schemas.microsoft.com/office/powerpoint/2010/main" val="3533094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 social-structural theory</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theory</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Gelman, </a:t>
            </a:r>
            <a:r>
              <a:rPr lang="en-US" sz="1800" dirty="0" err="1">
                <a:latin typeface="Gill Sans MT" panose="020B0502020104020203" pitchFamily="34" charset="0"/>
              </a:rPr>
              <a:t>Cimpian</a:t>
            </a:r>
            <a:r>
              <a:rPr lang="en-US" sz="1800" dirty="0">
                <a:latin typeface="Gill Sans MT" panose="020B0502020104020203" pitchFamily="34" charset="0"/>
              </a:rPr>
              <a:t>, &amp; Roberts, 2018</a:t>
            </a:r>
          </a:p>
        </p:txBody>
      </p:sp>
      <p:sp>
        <p:nvSpPr>
          <p:cNvPr id="17" name="Rectangle 16">
            <a:extLst>
              <a:ext uri="{FF2B5EF4-FFF2-40B4-BE49-F238E27FC236}">
                <a16:creationId xmlns:a16="http://schemas.microsoft.com/office/drawing/2014/main" id="{5E421B22-A5A5-482D-BF48-484795027C4D}"/>
              </a:ext>
            </a:extLst>
          </p:cNvPr>
          <p:cNvSpPr/>
          <p:nvPr/>
        </p:nvSpPr>
        <p:spPr>
          <a:xfrm>
            <a:off x="360432" y="310293"/>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theory, depending on background contextual information.</a:t>
            </a:r>
          </a:p>
        </p:txBody>
      </p:sp>
      <p:sp>
        <p:nvSpPr>
          <p:cNvPr id="18" name="Rectangle 17">
            <a:extLst>
              <a:ext uri="{FF2B5EF4-FFF2-40B4-BE49-F238E27FC236}">
                <a16:creationId xmlns:a16="http://schemas.microsoft.com/office/drawing/2014/main" id="{DF1BFBB0-3EA9-4182-838A-BDCCCBD78BAD}"/>
              </a:ext>
            </a:extLst>
          </p:cNvPr>
          <p:cNvSpPr/>
          <p:nvPr/>
        </p:nvSpPr>
        <p:spPr>
          <a:xfrm>
            <a:off x="2997185" y="409867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9" name="Rectangle 18">
            <a:extLst>
              <a:ext uri="{FF2B5EF4-FFF2-40B4-BE49-F238E27FC236}">
                <a16:creationId xmlns:a16="http://schemas.microsoft.com/office/drawing/2014/main" id="{E6F7CEC4-C1F2-49D7-A121-C176972FDC51}"/>
              </a:ext>
            </a:extLst>
          </p:cNvPr>
          <p:cNvSpPr/>
          <p:nvPr/>
        </p:nvSpPr>
        <p:spPr>
          <a:xfrm>
            <a:off x="1666727" y="409867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3" name="Title 3">
            <a:extLst>
              <a:ext uri="{FF2B5EF4-FFF2-40B4-BE49-F238E27FC236}">
                <a16:creationId xmlns:a16="http://schemas.microsoft.com/office/drawing/2014/main" id="{5B419E03-FCDD-49B9-B931-04E41129F911}"/>
              </a:ext>
            </a:extLst>
          </p:cNvPr>
          <p:cNvSpPr txBox="1">
            <a:spLocks/>
          </p:cNvSpPr>
          <p:nvPr/>
        </p:nvSpPr>
        <p:spPr>
          <a:xfrm>
            <a:off x="1047717" y="4405930"/>
            <a:ext cx="710152" cy="71468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800" dirty="0">
                <a:latin typeface="Gill Sans MT" panose="020B0502020104020203" pitchFamily="34" charset="0"/>
              </a:rPr>
              <a:t>+</a:t>
            </a:r>
          </a:p>
        </p:txBody>
      </p:sp>
    </p:spTree>
    <p:extLst>
      <p:ext uri="{BB962C8B-B14F-4D97-AF65-F5344CB8AC3E}">
        <p14:creationId xmlns:p14="http://schemas.microsoft.com/office/powerpoint/2010/main" val="303186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3" y="3320513"/>
            <a:ext cx="9788719" cy="3345180"/>
          </a:xfrm>
        </p:spPr>
        <p:txBody>
          <a:bodyPr>
            <a:normAutofit/>
          </a:bodyPr>
          <a:lstStyle/>
          <a:p>
            <a:pPr marL="0" lvl="0" indent="0">
              <a:buNone/>
            </a:pPr>
            <a:r>
              <a:rPr lang="en-US" sz="2800" b="1" dirty="0">
                <a:solidFill>
                  <a:prstClr val="black">
                    <a:lumMod val="85000"/>
                    <a:lumOff val="15000"/>
                  </a:prstClr>
                </a:solidFill>
              </a:rPr>
              <a:t>Social-structural factors</a:t>
            </a:r>
          </a:p>
          <a:p>
            <a:pPr marL="483045" lvl="1" indent="-227013">
              <a:buFont typeface="Arial" pitchFamily="34" charset="0"/>
              <a:buChar char="•"/>
            </a:pPr>
            <a:r>
              <a:rPr lang="en-US" sz="2800" dirty="0">
                <a:solidFill>
                  <a:prstClr val="black">
                    <a:lumMod val="85000"/>
                    <a:lumOff val="15000"/>
                  </a:prstClr>
                </a:solidFill>
              </a:rPr>
              <a:t>stable extrinsic factors that act on a category </a:t>
            </a:r>
            <a:br>
              <a:rPr lang="en-US" sz="2800" dirty="0">
                <a:solidFill>
                  <a:prstClr val="black">
                    <a:lumMod val="85000"/>
                    <a:lumOff val="15000"/>
                  </a:prstClr>
                </a:solidFill>
              </a:rPr>
            </a:br>
            <a:r>
              <a:rPr lang="en-US" sz="2800" dirty="0">
                <a:solidFill>
                  <a:prstClr val="black">
                    <a:lumMod val="85000"/>
                    <a:lumOff val="15000"/>
                  </a:prstClr>
                </a:solidFill>
              </a:rPr>
              <a:t>by virtue of where the category is situated within a </a:t>
            </a:r>
            <a:br>
              <a:rPr lang="en-US" sz="2800" dirty="0">
                <a:solidFill>
                  <a:prstClr val="black">
                    <a:lumMod val="85000"/>
                    <a:lumOff val="15000"/>
                  </a:prstClr>
                </a:solidFill>
              </a:rPr>
            </a:br>
            <a:r>
              <a:rPr lang="en-US" sz="2800" dirty="0">
                <a:solidFill>
                  <a:prstClr val="black">
                    <a:lumMod val="85000"/>
                    <a:lumOff val="15000"/>
                  </a:prstClr>
                </a:solidFill>
              </a:rPr>
              <a:t>larger social structure</a:t>
            </a:r>
          </a:p>
          <a:p>
            <a:pPr marL="483045" lvl="1" indent="-227013">
              <a:buFont typeface="Arial" pitchFamily="34" charset="0"/>
              <a:buChar char="•"/>
            </a:pPr>
            <a:r>
              <a:rPr lang="en-US" sz="2800" dirty="0">
                <a:solidFill>
                  <a:prstClr val="black">
                    <a:lumMod val="85000"/>
                    <a:lumOff val="15000"/>
                  </a:prstClr>
                </a:solidFill>
              </a:rPr>
              <a:t>e.g. the social status, treatment, and experience of </a:t>
            </a:r>
            <a:br>
              <a:rPr lang="en-US" sz="2800" dirty="0">
                <a:solidFill>
                  <a:prstClr val="black">
                    <a:lumMod val="85000"/>
                    <a:lumOff val="15000"/>
                  </a:prstClr>
                </a:solidFill>
              </a:rPr>
            </a:br>
            <a:r>
              <a:rPr lang="en-US" sz="2800" dirty="0">
                <a:solidFill>
                  <a:prstClr val="black">
                    <a:lumMod val="85000"/>
                    <a:lumOff val="15000"/>
                  </a:prstClr>
                </a:solidFill>
              </a:rPr>
              <a:t>women in our society</a:t>
            </a:r>
          </a:p>
          <a:p>
            <a:pPr marL="483045" lvl="1" indent="-227013">
              <a:buFont typeface="Arial" pitchFamily="34" charset="0"/>
              <a:buChar char="•"/>
            </a:pPr>
            <a:r>
              <a:rPr lang="en-US" sz="2800" dirty="0">
                <a:solidFill>
                  <a:prstClr val="black">
                    <a:lumMod val="85000"/>
                    <a:lumOff val="15000"/>
                  </a:prstClr>
                </a:solidFill>
              </a:rPr>
              <a:t>The social experience of being a category member </a:t>
            </a:r>
            <a:br>
              <a:rPr lang="en-US" sz="2800" dirty="0">
                <a:solidFill>
                  <a:prstClr val="black">
                    <a:lumMod val="85000"/>
                    <a:lumOff val="15000"/>
                  </a:prstClr>
                </a:solidFill>
              </a:rPr>
            </a:br>
            <a:r>
              <a:rPr lang="en-US" sz="2800" dirty="0">
                <a:solidFill>
                  <a:prstClr val="black">
                    <a:lumMod val="85000"/>
                    <a:lumOff val="15000"/>
                  </a:prstClr>
                </a:solidFill>
              </a:rPr>
              <a:t>becomes part of what it means to be a category member</a:t>
            </a:r>
          </a:p>
          <a:p>
            <a:pPr marL="256032" lvl="1" indent="0">
              <a:buNone/>
            </a:pPr>
            <a:endParaRPr lang="en-US" sz="2800" dirty="0">
              <a:latin typeface="Cambria" panose="02040503050406030204" pitchFamily="18" charset="0"/>
              <a:ea typeface="Cambria" panose="02040503050406030204" pitchFamily="18" charset="0"/>
            </a:endParaRPr>
          </a:p>
          <a:p>
            <a:pPr marL="483045" lvl="1" indent="-227013">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p:txBody>
      </p:sp>
      <p:sp>
        <p:nvSpPr>
          <p:cNvPr id="6"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Haslanger</a:t>
            </a:r>
            <a:r>
              <a:rPr lang="en-US" sz="1800" dirty="0"/>
              <a:t>, 2016</a:t>
            </a:r>
          </a:p>
        </p:txBody>
      </p:sp>
      <p:sp>
        <p:nvSpPr>
          <p:cNvPr id="7" name="Rectangle 6">
            <a:extLst>
              <a:ext uri="{FF2B5EF4-FFF2-40B4-BE49-F238E27FC236}">
                <a16:creationId xmlns:a16="http://schemas.microsoft.com/office/drawing/2014/main" id="{1B99CC20-1977-4806-82DE-140B739BC8F9}"/>
              </a:ext>
            </a:extLst>
          </p:cNvPr>
          <p:cNvSpPr/>
          <p:nvPr/>
        </p:nvSpPr>
        <p:spPr>
          <a:xfrm>
            <a:off x="657224" y="314424"/>
            <a:ext cx="105918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theory,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background contextual information.</a:t>
            </a:r>
          </a:p>
        </p:txBody>
      </p:sp>
      <p:sp>
        <p:nvSpPr>
          <p:cNvPr id="11" name="Rectangle 10">
            <a:extLst>
              <a:ext uri="{FF2B5EF4-FFF2-40B4-BE49-F238E27FC236}">
                <a16:creationId xmlns:a16="http://schemas.microsoft.com/office/drawing/2014/main" id="{A7CBDCD8-A451-4DE6-873B-28276652D9E4}"/>
              </a:ext>
            </a:extLst>
          </p:cNvPr>
          <p:cNvSpPr/>
          <p:nvPr/>
        </p:nvSpPr>
        <p:spPr>
          <a:xfrm>
            <a:off x="657224" y="1613118"/>
            <a:ext cx="11026776" cy="1384995"/>
          </a:xfrm>
          <a:prstGeom prst="rect">
            <a:avLst/>
          </a:prstGeom>
        </p:spPr>
        <p:txBody>
          <a:bodyPr wrap="square">
            <a:spAutoFit/>
          </a:bodyPr>
          <a:lstStyle/>
          <a:p>
            <a:pPr marL="256032" lvl="1" indent="0">
              <a:buNone/>
            </a:pPr>
            <a:r>
              <a:rPr lang="en-US" sz="2800" dirty="0">
                <a:latin typeface="Cambria" panose="02040503050406030204" pitchFamily="18" charset="0"/>
                <a:ea typeface="Cambria" panose="02040503050406030204" pitchFamily="18" charset="0"/>
              </a:rPr>
              <a:t>“Spot </a:t>
            </a:r>
            <a:r>
              <a:rPr lang="en-US" sz="2800" dirty="0">
                <a:solidFill>
                  <a:schemeClr val="accent1">
                    <a:lumMod val="75000"/>
                  </a:schemeClr>
                </a:solidFill>
                <a:latin typeface="Cambria" panose="02040503050406030204" pitchFamily="18" charset="0"/>
                <a:ea typeface="Cambria" panose="02040503050406030204" pitchFamily="18" charset="0"/>
              </a:rPr>
              <a:t>can’t enter the cafeteria </a:t>
            </a:r>
            <a:r>
              <a:rPr lang="en-US" sz="2800" dirty="0">
                <a:latin typeface="Cambria" panose="02040503050406030204" pitchFamily="18" charset="0"/>
                <a:ea typeface="Cambria" panose="02040503050406030204" pitchFamily="18" charset="0"/>
              </a:rPr>
              <a:t>because Spot is </a:t>
            </a:r>
            <a:r>
              <a:rPr lang="en-US" sz="2800" dirty="0">
                <a:solidFill>
                  <a:srgbClr val="C09200"/>
                </a:solidFill>
                <a:latin typeface="Cambria" panose="02040503050406030204" pitchFamily="18" charset="0"/>
                <a:ea typeface="Cambria" panose="02040503050406030204" pitchFamily="18" charset="0"/>
              </a:rPr>
              <a:t>a dog</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“I </a:t>
            </a:r>
            <a:r>
              <a:rPr lang="en-US" sz="2800" dirty="0">
                <a:solidFill>
                  <a:schemeClr val="accent1">
                    <a:lumMod val="75000"/>
                  </a:schemeClr>
                </a:solidFill>
                <a:latin typeface="Cambria" panose="02040503050406030204" pitchFamily="18" charset="0"/>
                <a:ea typeface="Cambria" panose="02040503050406030204" pitchFamily="18" charset="0"/>
              </a:rPr>
              <a:t>walk in groups late at night </a:t>
            </a:r>
            <a:r>
              <a:rPr lang="en-US" sz="2800" dirty="0">
                <a:latin typeface="Cambria" panose="02040503050406030204" pitchFamily="18" charset="0"/>
                <a:ea typeface="Cambria" panose="02040503050406030204" pitchFamily="18" charset="0"/>
              </a:rPr>
              <a:t>because I’m </a:t>
            </a:r>
            <a:r>
              <a:rPr lang="en-US" sz="2800" dirty="0">
                <a:solidFill>
                  <a:srgbClr val="C09200"/>
                </a:solidFill>
                <a:latin typeface="Cambria" panose="02040503050406030204" pitchFamily="18" charset="0"/>
                <a:ea typeface="Cambria" panose="02040503050406030204" pitchFamily="18" charset="0"/>
              </a:rPr>
              <a:t>a woman</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“Rosa Parks </a:t>
            </a:r>
            <a:r>
              <a:rPr lang="en-US" sz="2800" dirty="0">
                <a:solidFill>
                  <a:schemeClr val="accent1">
                    <a:lumMod val="75000"/>
                  </a:schemeClr>
                </a:solidFill>
                <a:latin typeface="Cambria" panose="02040503050406030204" pitchFamily="18" charset="0"/>
                <a:ea typeface="Cambria" panose="02040503050406030204" pitchFamily="18" charset="0"/>
              </a:rPr>
              <a:t>couldn’t sit in the front of the bus</a:t>
            </a:r>
            <a:r>
              <a:rPr lang="en-US" sz="2800" dirty="0">
                <a:solidFill>
                  <a:schemeClr val="accent1"/>
                </a:solidFill>
                <a:latin typeface="Cambria" panose="02040503050406030204" pitchFamily="18" charset="0"/>
                <a:ea typeface="Cambria" panose="02040503050406030204" pitchFamily="18" charset="0"/>
              </a:rPr>
              <a:t> </a:t>
            </a:r>
            <a:r>
              <a:rPr lang="en-US" sz="2800" dirty="0">
                <a:latin typeface="Cambria" panose="02040503050406030204" pitchFamily="18" charset="0"/>
                <a:ea typeface="Cambria" panose="02040503050406030204" pitchFamily="18" charset="0"/>
              </a:rPr>
              <a:t>because she was </a:t>
            </a:r>
            <a:r>
              <a:rPr lang="en-US" sz="2800" dirty="0">
                <a:solidFill>
                  <a:srgbClr val="C09200"/>
                </a:solidFill>
                <a:latin typeface="Cambria" panose="02040503050406030204" pitchFamily="18" charset="0"/>
                <a:ea typeface="Cambria" panose="02040503050406030204" pitchFamily="18" charset="0"/>
              </a:rPr>
              <a:t>black</a:t>
            </a:r>
            <a:r>
              <a:rPr lang="en-US" sz="2800" dirty="0">
                <a:latin typeface="Cambria" panose="02040503050406030204" pitchFamily="18" charset="0"/>
                <a:ea typeface="Cambria" panose="02040503050406030204" pitchFamily="18" charset="0"/>
              </a:rPr>
              <a:t>.”</a:t>
            </a:r>
            <a:endParaRPr lang="en-US" dirty="0"/>
          </a:p>
        </p:txBody>
      </p:sp>
      <p:sp>
        <p:nvSpPr>
          <p:cNvPr id="14" name="Rectangle 13">
            <a:extLst>
              <a:ext uri="{FF2B5EF4-FFF2-40B4-BE49-F238E27FC236}">
                <a16:creationId xmlns:a16="http://schemas.microsoft.com/office/drawing/2014/main" id="{2FB0A122-CEF1-42B4-BA26-5199A2A9A1AE}"/>
              </a:ext>
            </a:extLst>
          </p:cNvPr>
          <p:cNvSpPr/>
          <p:nvPr/>
        </p:nvSpPr>
        <p:spPr>
          <a:xfrm>
            <a:off x="9787750" y="3263398"/>
            <a:ext cx="1975694" cy="1936407"/>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BA1C5D4-0BCA-420F-8F8E-40D20EB18CDA}"/>
              </a:ext>
            </a:extLst>
          </p:cNvPr>
          <p:cNvSpPr/>
          <p:nvPr/>
        </p:nvSpPr>
        <p:spPr>
          <a:xfrm flipH="1">
            <a:off x="10200570" y="3631172"/>
            <a:ext cx="1166665" cy="1215086"/>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8E4D5D-BC04-4184-BD4C-36E1CDC7560A}"/>
              </a:ext>
            </a:extLst>
          </p:cNvPr>
          <p:cNvSpPr txBox="1"/>
          <p:nvPr/>
        </p:nvSpPr>
        <p:spPr>
          <a:xfrm>
            <a:off x="10302171" y="4849180"/>
            <a:ext cx="1499770" cy="369332"/>
          </a:xfrm>
          <a:prstGeom prst="rect">
            <a:avLst/>
          </a:prstGeom>
          <a:noFill/>
        </p:spPr>
        <p:txBody>
          <a:bodyPr wrap="none" rtlCol="0">
            <a:spAutoFit/>
          </a:bodyPr>
          <a:lstStyle/>
          <a:p>
            <a:r>
              <a:rPr lang="en-US" dirty="0"/>
              <a:t>social context</a:t>
            </a:r>
          </a:p>
        </p:txBody>
      </p:sp>
      <p:sp>
        <p:nvSpPr>
          <p:cNvPr id="17" name="TextBox 16">
            <a:extLst>
              <a:ext uri="{FF2B5EF4-FFF2-40B4-BE49-F238E27FC236}">
                <a16:creationId xmlns:a16="http://schemas.microsoft.com/office/drawing/2014/main" id="{65E9AC94-125F-4965-942E-AEF66A52DAF3}"/>
              </a:ext>
            </a:extLst>
          </p:cNvPr>
          <p:cNvSpPr txBox="1"/>
          <p:nvPr/>
        </p:nvSpPr>
        <p:spPr>
          <a:xfrm>
            <a:off x="10192264" y="3667776"/>
            <a:ext cx="1166666" cy="369332"/>
          </a:xfrm>
          <a:prstGeom prst="rect">
            <a:avLst/>
          </a:prstGeom>
          <a:noFill/>
        </p:spPr>
        <p:txBody>
          <a:bodyPr wrap="none" rtlCol="0">
            <a:spAutoFit/>
          </a:bodyPr>
          <a:lstStyle/>
          <a:p>
            <a:r>
              <a:rPr lang="en-US" dirty="0"/>
              <a:t>CATEGORY</a:t>
            </a:r>
          </a:p>
        </p:txBody>
      </p:sp>
    </p:spTree>
    <p:extLst>
      <p:ext uri="{BB962C8B-B14F-4D97-AF65-F5344CB8AC3E}">
        <p14:creationId xmlns:p14="http://schemas.microsoft.com/office/powerpoint/2010/main" val="4022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pic>
        <p:nvPicPr>
          <p:cNvPr id="18" name="Picture 17">
            <a:extLst>
              <a:ext uri="{FF2B5EF4-FFF2-40B4-BE49-F238E27FC236}">
                <a16:creationId xmlns:a16="http://schemas.microsoft.com/office/drawing/2014/main" id="{CC74BC9F-7CCF-4308-811F-BDE6049353EF}"/>
              </a:ext>
            </a:extLst>
          </p:cNvPr>
          <p:cNvPicPr>
            <a:picLocks noChangeAspect="1"/>
          </p:cNvPicPr>
          <p:nvPr/>
        </p:nvPicPr>
        <p:blipFill rotWithShape="1">
          <a:blip r:embed="rId3">
            <a:extLst>
              <a:ext uri="{28A0092B-C50C-407E-A947-70E740481C1C}">
                <a14:useLocalDpi xmlns:a14="http://schemas.microsoft.com/office/drawing/2010/main" val="0"/>
              </a:ext>
            </a:extLst>
          </a:blip>
          <a:srcRect l="61805" t="72736" r="15811" b="13401"/>
          <a:stretch/>
        </p:blipFill>
        <p:spPr>
          <a:xfrm>
            <a:off x="7160482" y="977831"/>
            <a:ext cx="2124028" cy="1016675"/>
          </a:xfrm>
          <a:prstGeom prst="rect">
            <a:avLst/>
          </a:prstGeom>
        </p:spPr>
      </p:pic>
      <p:pic>
        <p:nvPicPr>
          <p:cNvPr id="19" name="Picture 18">
            <a:extLst>
              <a:ext uri="{FF2B5EF4-FFF2-40B4-BE49-F238E27FC236}">
                <a16:creationId xmlns:a16="http://schemas.microsoft.com/office/drawing/2014/main" id="{D28BB1D9-E0FF-479A-9045-7F0565A61FF3}"/>
              </a:ext>
            </a:extLst>
          </p:cNvPr>
          <p:cNvPicPr>
            <a:picLocks noChangeAspect="1"/>
          </p:cNvPicPr>
          <p:nvPr/>
        </p:nvPicPr>
        <p:blipFill rotWithShape="1">
          <a:blip r:embed="rId3">
            <a:extLst>
              <a:ext uri="{28A0092B-C50C-407E-A947-70E740481C1C}">
                <a14:useLocalDpi xmlns:a14="http://schemas.microsoft.com/office/drawing/2010/main" val="0"/>
              </a:ext>
            </a:extLst>
          </a:blip>
          <a:srcRect l="15631" t="72736" r="60158" b="13401"/>
          <a:stretch/>
        </p:blipFill>
        <p:spPr>
          <a:xfrm>
            <a:off x="3247774" y="962778"/>
            <a:ext cx="2297470" cy="1016675"/>
          </a:xfrm>
          <a:prstGeom prst="rect">
            <a:avLst/>
          </a:prstGeom>
        </p:spPr>
      </p:pic>
      <p:sp>
        <p:nvSpPr>
          <p:cNvPr id="20" name="TextBox 19">
            <a:extLst>
              <a:ext uri="{FF2B5EF4-FFF2-40B4-BE49-F238E27FC236}">
                <a16:creationId xmlns:a16="http://schemas.microsoft.com/office/drawing/2014/main" id="{2E4F70C1-E554-45EA-B415-C1CAFFD0F2D7}"/>
              </a:ext>
            </a:extLst>
          </p:cNvPr>
          <p:cNvSpPr txBox="1"/>
          <p:nvPr/>
        </p:nvSpPr>
        <p:spPr>
          <a:xfrm>
            <a:off x="940424" y="819950"/>
            <a:ext cx="974947" cy="461665"/>
          </a:xfrm>
          <a:prstGeom prst="rect">
            <a:avLst/>
          </a:prstGeom>
          <a:noFill/>
        </p:spPr>
        <p:txBody>
          <a:bodyPr wrap="none" rtlCol="0">
            <a:spAutoFit/>
          </a:bodyPr>
          <a:lstStyle/>
          <a:p>
            <a:r>
              <a:rPr lang="en-US" sz="2400" dirty="0">
                <a:latin typeface="Gill Sans MT" panose="020B0502020104020203" pitchFamily="34" charset="0"/>
              </a:rPr>
              <a:t>1 trial:</a:t>
            </a:r>
          </a:p>
        </p:txBody>
      </p:sp>
      <p:sp>
        <p:nvSpPr>
          <p:cNvPr id="21" name="TextBox 20">
            <a:extLst>
              <a:ext uri="{FF2B5EF4-FFF2-40B4-BE49-F238E27FC236}">
                <a16:creationId xmlns:a16="http://schemas.microsoft.com/office/drawing/2014/main" id="{52AF6779-9382-442C-812F-8F166E59F7D1}"/>
              </a:ext>
            </a:extLst>
          </p:cNvPr>
          <p:cNvSpPr txBox="1"/>
          <p:nvPr/>
        </p:nvSpPr>
        <p:spPr>
          <a:xfrm>
            <a:off x="397191" y="1204932"/>
            <a:ext cx="2217145" cy="830997"/>
          </a:xfrm>
          <a:prstGeom prst="rect">
            <a:avLst/>
          </a:prstGeom>
          <a:noFill/>
        </p:spPr>
        <p:txBody>
          <a:bodyPr wrap="none" rtlCol="0">
            <a:spAutoFit/>
          </a:bodyPr>
          <a:lstStyle/>
          <a:p>
            <a:r>
              <a:rPr lang="en-US" sz="2400" dirty="0">
                <a:latin typeface="Gill Sans MT" panose="020B0502020104020203" pitchFamily="34" charset="0"/>
              </a:rPr>
              <a:t>a novel behavior</a:t>
            </a:r>
            <a:br>
              <a:rPr lang="en-US" sz="2400" dirty="0">
                <a:latin typeface="Gill Sans MT" panose="020B0502020104020203" pitchFamily="34" charset="0"/>
              </a:rPr>
            </a:br>
            <a:r>
              <a:rPr lang="en-US" sz="2400" dirty="0">
                <a:latin typeface="Gill Sans MT" panose="020B0502020104020203" pitchFamily="34" charset="0"/>
              </a:rPr>
              <a:t>(playing a game)</a:t>
            </a:r>
          </a:p>
        </p:txBody>
      </p:sp>
      <p:sp>
        <p:nvSpPr>
          <p:cNvPr id="22" name="Content Placeholder 2">
            <a:extLst>
              <a:ext uri="{FF2B5EF4-FFF2-40B4-BE49-F238E27FC236}">
                <a16:creationId xmlns:a16="http://schemas.microsoft.com/office/drawing/2014/main" id="{B0577F2D-3BC0-4953-BEE4-6BB2DFF0C7CE}"/>
              </a:ext>
            </a:extLst>
          </p:cNvPr>
          <p:cNvSpPr txBox="1">
            <a:spLocks/>
          </p:cNvSpPr>
          <p:nvPr/>
        </p:nvSpPr>
        <p:spPr>
          <a:xfrm>
            <a:off x="6630091" y="2090421"/>
            <a:ext cx="4154135" cy="259886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Structural context</a:t>
            </a:r>
          </a:p>
        </p:txBody>
      </p:sp>
      <p:pic>
        <p:nvPicPr>
          <p:cNvPr id="23" name="Picture 22">
            <a:extLst>
              <a:ext uri="{FF2B5EF4-FFF2-40B4-BE49-F238E27FC236}">
                <a16:creationId xmlns:a16="http://schemas.microsoft.com/office/drawing/2014/main" id="{864B2AA1-2650-4914-A20A-B4A7F52ED7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005"/>
          <a:stretch/>
        </p:blipFill>
        <p:spPr>
          <a:xfrm>
            <a:off x="7318688" y="2621251"/>
            <a:ext cx="2776940" cy="1909672"/>
          </a:xfrm>
          <a:prstGeom prst="rect">
            <a:avLst/>
          </a:prstGeom>
        </p:spPr>
      </p:pic>
      <p:sp>
        <p:nvSpPr>
          <p:cNvPr id="24" name="Content Placeholder 2">
            <a:extLst>
              <a:ext uri="{FF2B5EF4-FFF2-40B4-BE49-F238E27FC236}">
                <a16:creationId xmlns:a16="http://schemas.microsoft.com/office/drawing/2014/main" id="{B85092EA-8FBD-45FF-ABF5-7E6222E03A6C}"/>
              </a:ext>
            </a:extLst>
          </p:cNvPr>
          <p:cNvSpPr txBox="1">
            <a:spLocks/>
          </p:cNvSpPr>
          <p:nvPr/>
        </p:nvSpPr>
        <p:spPr>
          <a:xfrm>
            <a:off x="1983585" y="2091666"/>
            <a:ext cx="4154135" cy="2598865"/>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Nonstructural context</a:t>
            </a:r>
          </a:p>
        </p:txBody>
      </p:sp>
      <p:pic>
        <p:nvPicPr>
          <p:cNvPr id="25" name="Picture 24">
            <a:extLst>
              <a:ext uri="{FF2B5EF4-FFF2-40B4-BE49-F238E27FC236}">
                <a16:creationId xmlns:a16="http://schemas.microsoft.com/office/drawing/2014/main" id="{1D8F4227-EA90-4D73-BF1B-C54BE7B7218C}"/>
              </a:ext>
            </a:extLst>
          </p:cNvPr>
          <p:cNvPicPr>
            <a:picLocks noChangeAspect="1"/>
          </p:cNvPicPr>
          <p:nvPr/>
        </p:nvPicPr>
        <p:blipFill rotWithShape="1">
          <a:blip r:embed="rId3">
            <a:extLst>
              <a:ext uri="{28A0092B-C50C-407E-A947-70E740481C1C}">
                <a14:useLocalDpi xmlns:a14="http://schemas.microsoft.com/office/drawing/2010/main" val="0"/>
              </a:ext>
            </a:extLst>
          </a:blip>
          <a:srcRect b="9317"/>
          <a:stretch/>
        </p:blipFill>
        <p:spPr>
          <a:xfrm>
            <a:off x="2698019" y="2557709"/>
            <a:ext cx="2725265" cy="190967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91983" y="5007670"/>
            <a:ext cx="3059364" cy="1200329"/>
          </a:xfrm>
          <a:prstGeom prst="rect">
            <a:avLst/>
          </a:prstGeom>
          <a:noFill/>
        </p:spPr>
        <p:txBody>
          <a:bodyPr wrap="none" rtlCol="0">
            <a:spAutoFit/>
          </a:bodyPr>
          <a:lstStyle/>
          <a:p>
            <a:pPr algn="ctr"/>
            <a:r>
              <a:rPr lang="en-US" sz="2400" dirty="0">
                <a:latin typeface="Gill Sans MT" panose="020B0502020104020203" pitchFamily="34" charset="0"/>
              </a:rPr>
              <a:t>1 essentialism measure</a:t>
            </a:r>
            <a:br>
              <a:rPr lang="en-US" sz="2400" dirty="0">
                <a:latin typeface="Gill Sans MT" panose="020B0502020104020203" pitchFamily="34" charset="0"/>
              </a:rPr>
            </a:br>
            <a:r>
              <a:rPr lang="en-US" sz="2400" dirty="0">
                <a:latin typeface="Gill Sans MT" panose="020B0502020104020203" pitchFamily="34" charset="0"/>
              </a:rPr>
              <a:t>(innateness:</a:t>
            </a:r>
            <a:br>
              <a:rPr lang="en-US" sz="2400" dirty="0">
                <a:latin typeface="Gill Sans MT" panose="020B0502020104020203" pitchFamily="34" charset="0"/>
              </a:rPr>
            </a:br>
            <a:r>
              <a:rPr lang="en-US" sz="2400" dirty="0">
                <a:latin typeface="Gill Sans MT" panose="020B0502020104020203" pitchFamily="34" charset="0"/>
              </a:rPr>
              <a:t>context switch)</a:t>
            </a:r>
          </a:p>
        </p:txBody>
      </p:sp>
      <p:sp>
        <p:nvSpPr>
          <p:cNvPr id="27" name="TextBox 26">
            <a:extLst>
              <a:ext uri="{FF2B5EF4-FFF2-40B4-BE49-F238E27FC236}">
                <a16:creationId xmlns:a16="http://schemas.microsoft.com/office/drawing/2014/main" id="{EBF1EBE2-8C11-4D2B-A2D1-F53502E0609F}"/>
              </a:ext>
            </a:extLst>
          </p:cNvPr>
          <p:cNvSpPr txBox="1"/>
          <p:nvPr/>
        </p:nvSpPr>
        <p:spPr>
          <a:xfrm>
            <a:off x="5983915" y="5076730"/>
            <a:ext cx="1692002" cy="1200329"/>
          </a:xfrm>
          <a:prstGeom prst="rect">
            <a:avLst/>
          </a:prstGeom>
          <a:noFill/>
        </p:spPr>
        <p:txBody>
          <a:bodyPr wrap="none" rtlCol="0">
            <a:spAutoFit/>
          </a:bodyPr>
          <a:lstStyle/>
          <a:p>
            <a:pPr algn="ctr"/>
            <a:r>
              <a:rPr lang="en-US" sz="2400" dirty="0">
                <a:latin typeface="Gill Sans MT" panose="020B0502020104020203" pitchFamily="34" charset="0"/>
              </a:rPr>
              <a:t>formal </a:t>
            </a:r>
            <a:br>
              <a:rPr lang="en-US" sz="2400" dirty="0">
                <a:latin typeface="Gill Sans MT" panose="020B0502020104020203" pitchFamily="34" charset="0"/>
              </a:rPr>
            </a:br>
            <a:r>
              <a:rPr lang="en-US" sz="2400" dirty="0">
                <a:latin typeface="Gill Sans MT" panose="020B0502020104020203" pitchFamily="34" charset="0"/>
              </a:rPr>
              <a:t>explanation </a:t>
            </a:r>
            <a:br>
              <a:rPr lang="en-US" sz="2400" dirty="0">
                <a:latin typeface="Gill Sans MT" panose="020B0502020104020203" pitchFamily="34" charset="0"/>
              </a:rPr>
            </a:br>
            <a:r>
              <a:rPr lang="en-US" sz="2400" dirty="0">
                <a:latin typeface="Gill Sans MT" panose="020B0502020104020203" pitchFamily="34" charset="0"/>
              </a:rPr>
              <a:t>rating</a:t>
            </a:r>
          </a:p>
        </p:txBody>
      </p:sp>
      <p:sp>
        <p:nvSpPr>
          <p:cNvPr id="3" name="Rectangle 2">
            <a:extLst>
              <a:ext uri="{FF2B5EF4-FFF2-40B4-BE49-F238E27FC236}">
                <a16:creationId xmlns:a16="http://schemas.microsoft.com/office/drawing/2014/main" id="{082F552F-408B-4812-9BB6-A139D3DA1B80}"/>
              </a:ext>
            </a:extLst>
          </p:cNvPr>
          <p:cNvSpPr/>
          <p:nvPr/>
        </p:nvSpPr>
        <p:spPr>
          <a:xfrm>
            <a:off x="7649026" y="5019760"/>
            <a:ext cx="4553704" cy="1323439"/>
          </a:xfrm>
          <a:prstGeom prst="rect">
            <a:avLst/>
          </a:prstGeom>
        </p:spPr>
        <p:txBody>
          <a:bodyPr wrap="square">
            <a:spAutoFit/>
          </a:bodyPr>
          <a:lstStyle/>
          <a:p>
            <a:r>
              <a:rPr lang="en-US" sz="2000" dirty="0">
                <a:latin typeface="+mj-lt"/>
              </a:rPr>
              <a:t>“Doggie, why does Suzy play Yellow-Ball?”</a:t>
            </a:r>
          </a:p>
          <a:p>
            <a:r>
              <a:rPr lang="en-US" sz="2000" dirty="0">
                <a:latin typeface="+mj-lt"/>
              </a:rPr>
              <a:t>Doggie: “Because Suzy is a girl.”</a:t>
            </a:r>
          </a:p>
          <a:p>
            <a:r>
              <a:rPr lang="en-US" sz="2000" dirty="0">
                <a:latin typeface="+mj-lt"/>
              </a:rPr>
              <a:t>Is it a good explanation or a bad explanation? (4-point)</a:t>
            </a:r>
          </a:p>
        </p:txBody>
      </p:sp>
      <p:pic>
        <p:nvPicPr>
          <p:cNvPr id="29" name="Picture 28">
            <a:extLst>
              <a:ext uri="{FF2B5EF4-FFF2-40B4-BE49-F238E27FC236}">
                <a16:creationId xmlns:a16="http://schemas.microsoft.com/office/drawing/2014/main" id="{FE93AB6D-ADE6-40F4-B75A-6438A0B6EA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812" t="5903" r="33506" b="32459"/>
          <a:stretch/>
        </p:blipFill>
        <p:spPr>
          <a:xfrm>
            <a:off x="4544910" y="4949653"/>
            <a:ext cx="1034558" cy="1343309"/>
          </a:xfrm>
          <a:prstGeom prst="rect">
            <a:avLst/>
          </a:prstGeom>
        </p:spPr>
      </p:pic>
      <p:pic>
        <p:nvPicPr>
          <p:cNvPr id="30" name="Picture 29">
            <a:extLst>
              <a:ext uri="{FF2B5EF4-FFF2-40B4-BE49-F238E27FC236}">
                <a16:creationId xmlns:a16="http://schemas.microsoft.com/office/drawing/2014/main" id="{AF01E5E9-DA10-4005-9601-D12867CFC5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3201739" y="4999554"/>
            <a:ext cx="1215818" cy="1385768"/>
          </a:xfrm>
          <a:prstGeom prst="rect">
            <a:avLst/>
          </a:prstGeom>
        </p:spPr>
      </p:pic>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Tree>
    <p:extLst>
      <p:ext uri="{BB962C8B-B14F-4D97-AF65-F5344CB8AC3E}">
        <p14:creationId xmlns:p14="http://schemas.microsoft.com/office/powerpoint/2010/main" val="1718136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
        <p:nvSpPr>
          <p:cNvPr id="35" name="Rectangle 34">
            <a:extLst>
              <a:ext uri="{FF2B5EF4-FFF2-40B4-BE49-F238E27FC236}">
                <a16:creationId xmlns:a16="http://schemas.microsoft.com/office/drawing/2014/main" id="{4A30757D-DF91-4FB4-848B-2818BF657E02}"/>
              </a:ext>
            </a:extLst>
          </p:cNvPr>
          <p:cNvSpPr/>
          <p:nvPr/>
        </p:nvSpPr>
        <p:spPr>
          <a:xfrm>
            <a:off x="5698956" y="3816568"/>
            <a:ext cx="1265857" cy="646263"/>
          </a:xfrm>
          <a:prstGeom prst="rect">
            <a:avLst/>
          </a:prstGeom>
        </p:spPr>
        <p:txBody>
          <a:bodyPr wrap="square">
            <a:spAutoFit/>
          </a:bodyPr>
          <a:lstStyle/>
          <a:p>
            <a:r>
              <a:rPr lang="en-US" dirty="0">
                <a:latin typeface="Gill Sans MT" panose="020B0502020104020203" pitchFamily="34" charset="0"/>
              </a:rPr>
              <a:t>Error bars </a:t>
            </a:r>
            <a:br>
              <a:rPr lang="en-US" dirty="0">
                <a:latin typeface="Gill Sans MT" panose="020B0502020104020203" pitchFamily="34" charset="0"/>
              </a:rPr>
            </a:br>
            <a:r>
              <a:rPr lang="en-US" dirty="0">
                <a:latin typeface="Gill Sans MT" panose="020B0502020104020203" pitchFamily="34" charset="0"/>
              </a:rPr>
              <a:t>= 1 </a:t>
            </a:r>
            <a:r>
              <a:rPr lang="en-US" i="1" dirty="0">
                <a:latin typeface="Gill Sans MT" panose="020B0502020104020203" pitchFamily="34" charset="0"/>
              </a:rPr>
              <a:t>SEM</a:t>
            </a:r>
            <a:endParaRPr lang="en-US" dirty="0">
              <a:latin typeface="Gill Sans MT" panose="020B0502020104020203" pitchFamily="34" charset="0"/>
            </a:endParaRPr>
          </a:p>
        </p:txBody>
      </p:sp>
      <p:pic>
        <p:nvPicPr>
          <p:cNvPr id="36" name="Picture 35">
            <a:extLst>
              <a:ext uri="{FF2B5EF4-FFF2-40B4-BE49-F238E27FC236}">
                <a16:creationId xmlns:a16="http://schemas.microsoft.com/office/drawing/2014/main" id="{022C43FC-1E38-4D28-92CC-6662CC523D86}"/>
              </a:ext>
            </a:extLst>
          </p:cNvPr>
          <p:cNvPicPr>
            <a:picLocks noChangeAspect="1"/>
          </p:cNvPicPr>
          <p:nvPr/>
        </p:nvPicPr>
        <p:blipFill rotWithShape="1">
          <a:blip r:embed="rId3"/>
          <a:srcRect l="87458" t="33826" r="-232" b="31319"/>
          <a:stretch/>
        </p:blipFill>
        <p:spPr>
          <a:xfrm>
            <a:off x="5569885" y="2558721"/>
            <a:ext cx="1524000" cy="1193556"/>
          </a:xfrm>
          <a:prstGeom prst="rect">
            <a:avLst/>
          </a:prstGeom>
        </p:spPr>
      </p:pic>
      <p:pic>
        <p:nvPicPr>
          <p:cNvPr id="37" name="Picture 36">
            <a:extLst>
              <a:ext uri="{FF2B5EF4-FFF2-40B4-BE49-F238E27FC236}">
                <a16:creationId xmlns:a16="http://schemas.microsoft.com/office/drawing/2014/main" id="{4658204A-E6AD-41EF-9E31-4D08E9AD620E}"/>
              </a:ext>
            </a:extLst>
          </p:cNvPr>
          <p:cNvPicPr>
            <a:picLocks noChangeAspect="1"/>
          </p:cNvPicPr>
          <p:nvPr/>
        </p:nvPicPr>
        <p:blipFill rotWithShape="1">
          <a:blip r:embed="rId3"/>
          <a:srcRect r="71530"/>
          <a:stretch/>
        </p:blipFill>
        <p:spPr>
          <a:xfrm>
            <a:off x="1305132" y="1779168"/>
            <a:ext cx="3396653" cy="3424303"/>
          </a:xfrm>
          <a:prstGeom prst="rect">
            <a:avLst/>
          </a:prstGeom>
        </p:spPr>
      </p:pic>
      <p:pic>
        <p:nvPicPr>
          <p:cNvPr id="38" name="Picture 37">
            <a:extLst>
              <a:ext uri="{FF2B5EF4-FFF2-40B4-BE49-F238E27FC236}">
                <a16:creationId xmlns:a16="http://schemas.microsoft.com/office/drawing/2014/main" id="{B5EE3207-0785-4BDE-A21E-7701B8DC41AA}"/>
              </a:ext>
            </a:extLst>
          </p:cNvPr>
          <p:cNvPicPr>
            <a:picLocks noChangeAspect="1"/>
          </p:cNvPicPr>
          <p:nvPr/>
        </p:nvPicPr>
        <p:blipFill rotWithShape="1">
          <a:blip r:embed="rId4"/>
          <a:srcRect r="87758"/>
          <a:stretch/>
        </p:blipFill>
        <p:spPr>
          <a:xfrm>
            <a:off x="331986" y="1612908"/>
            <a:ext cx="725435" cy="365715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61595" y="5211410"/>
            <a:ext cx="2824363" cy="1107996"/>
          </a:xfrm>
          <a:prstGeom prst="rect">
            <a:avLst/>
          </a:prstGeom>
          <a:noFill/>
        </p:spPr>
        <p:txBody>
          <a:bodyPr wrap="none" rtlCol="0">
            <a:spAutoFit/>
          </a:bodyPr>
          <a:lstStyle/>
          <a:p>
            <a:pPr algn="ctr"/>
            <a:r>
              <a:rPr lang="en-US" sz="2200" dirty="0">
                <a:latin typeface="Gill Sans MT" panose="020B0502020104020203" pitchFamily="34" charset="0"/>
              </a:rPr>
              <a:t>1 essentialism measure</a:t>
            </a:r>
            <a:br>
              <a:rPr lang="en-US" sz="2200" dirty="0">
                <a:latin typeface="Gill Sans MT" panose="020B0502020104020203" pitchFamily="34" charset="0"/>
              </a:rPr>
            </a:br>
            <a:r>
              <a:rPr lang="en-US" sz="2200" dirty="0">
                <a:latin typeface="Gill Sans MT" panose="020B0502020104020203" pitchFamily="34" charset="0"/>
              </a:rPr>
              <a:t>(innateness:</a:t>
            </a:r>
            <a:br>
              <a:rPr lang="en-US" sz="2200" dirty="0">
                <a:latin typeface="Gill Sans MT" panose="020B0502020104020203" pitchFamily="34" charset="0"/>
              </a:rPr>
            </a:br>
            <a:r>
              <a:rPr lang="en-US" sz="2200" dirty="0">
                <a:latin typeface="Gill Sans MT" panose="020B0502020104020203" pitchFamily="34" charset="0"/>
              </a:rPr>
              <a:t>context switch)</a:t>
            </a:r>
          </a:p>
        </p:txBody>
      </p:sp>
      <p:sp>
        <p:nvSpPr>
          <p:cNvPr id="21" name="TextBox 20">
            <a:extLst>
              <a:ext uri="{FF2B5EF4-FFF2-40B4-BE49-F238E27FC236}">
                <a16:creationId xmlns:a16="http://schemas.microsoft.com/office/drawing/2014/main" id="{30767BE9-5A4B-494D-BE2C-1FF2438C5046}"/>
              </a:ext>
            </a:extLst>
          </p:cNvPr>
          <p:cNvSpPr txBox="1"/>
          <p:nvPr/>
        </p:nvSpPr>
        <p:spPr>
          <a:xfrm>
            <a:off x="5897422" y="5177778"/>
            <a:ext cx="1569212" cy="1107996"/>
          </a:xfrm>
          <a:prstGeom prst="rect">
            <a:avLst/>
          </a:prstGeom>
          <a:noFill/>
        </p:spPr>
        <p:txBody>
          <a:bodyPr wrap="none" rtlCol="0">
            <a:spAutoFit/>
          </a:bodyPr>
          <a:lstStyle/>
          <a:p>
            <a:pPr algn="ctr"/>
            <a:r>
              <a:rPr lang="en-US" sz="2200" dirty="0">
                <a:solidFill>
                  <a:schemeClr val="bg1">
                    <a:lumMod val="75000"/>
                  </a:schemeClr>
                </a:solidFill>
                <a:latin typeface="Gill Sans MT" panose="020B0502020104020203" pitchFamily="34" charset="0"/>
              </a:rPr>
              <a:t>formal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explanation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rating</a:t>
            </a:r>
          </a:p>
        </p:txBody>
      </p:sp>
      <p:sp>
        <p:nvSpPr>
          <p:cNvPr id="23" name="Rectangle 22">
            <a:extLst>
              <a:ext uri="{FF2B5EF4-FFF2-40B4-BE49-F238E27FC236}">
                <a16:creationId xmlns:a16="http://schemas.microsoft.com/office/drawing/2014/main" id="{6AB9520F-1F12-42DF-BC40-44DC63E273F2}"/>
              </a:ext>
            </a:extLst>
          </p:cNvPr>
          <p:cNvSpPr/>
          <p:nvPr/>
        </p:nvSpPr>
        <p:spPr>
          <a:xfrm>
            <a:off x="9033164" y="1667597"/>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B9B6BA3A-7AA7-41B3-A755-C572CCAC6982}"/>
              </a:ext>
            </a:extLst>
          </p:cNvPr>
          <p:cNvSpPr/>
          <p:nvPr/>
        </p:nvSpPr>
        <p:spPr>
          <a:xfrm>
            <a:off x="7501138" y="5120808"/>
            <a:ext cx="4553704" cy="1323439"/>
          </a:xfrm>
          <a:prstGeom prst="rect">
            <a:avLst/>
          </a:prstGeom>
        </p:spPr>
        <p:txBody>
          <a:bodyPr wrap="square">
            <a:spAutoFit/>
          </a:bodyPr>
          <a:lstStyle/>
          <a:p>
            <a:r>
              <a:rPr lang="en-US" sz="2000" dirty="0">
                <a:solidFill>
                  <a:schemeClr val="bg1">
                    <a:lumMod val="75000"/>
                  </a:schemeClr>
                </a:solidFill>
              </a:rPr>
              <a:t>“Doggie, why does Suzy play Yellow-Ball?”</a:t>
            </a:r>
          </a:p>
          <a:p>
            <a:r>
              <a:rPr lang="en-US" sz="2000" dirty="0">
                <a:solidFill>
                  <a:schemeClr val="bg1">
                    <a:lumMod val="75000"/>
                  </a:schemeClr>
                </a:solidFill>
              </a:rPr>
              <a:t>Doggie: “Because Suzy is a girl.”</a:t>
            </a:r>
          </a:p>
          <a:p>
            <a:r>
              <a:rPr lang="en-US" sz="2000" dirty="0">
                <a:solidFill>
                  <a:schemeClr val="bg1">
                    <a:lumMod val="75000"/>
                  </a:schemeClr>
                </a:solidFill>
              </a:rPr>
              <a:t>Is it a good explanation or a bad explanation? (4-point)</a:t>
            </a:r>
          </a:p>
        </p:txBody>
      </p:sp>
      <p:sp>
        <p:nvSpPr>
          <p:cNvPr id="32" name="Rectangle 31">
            <a:extLst>
              <a:ext uri="{FF2B5EF4-FFF2-40B4-BE49-F238E27FC236}">
                <a16:creationId xmlns:a16="http://schemas.microsoft.com/office/drawing/2014/main" id="{CC243269-6197-4DCB-B84E-451500B01F3C}"/>
              </a:ext>
            </a:extLst>
          </p:cNvPr>
          <p:cNvSpPr/>
          <p:nvPr/>
        </p:nvSpPr>
        <p:spPr>
          <a:xfrm>
            <a:off x="2204804" y="1791748"/>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3" name="Picture 32">
            <a:extLst>
              <a:ext uri="{FF2B5EF4-FFF2-40B4-BE49-F238E27FC236}">
                <a16:creationId xmlns:a16="http://schemas.microsoft.com/office/drawing/2014/main" id="{C09DFB80-8BB4-4825-84C1-743CBE619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12" t="16420" r="26880" b="19551"/>
          <a:stretch/>
        </p:blipFill>
        <p:spPr>
          <a:xfrm>
            <a:off x="2942363" y="5293766"/>
            <a:ext cx="1002839" cy="1143018"/>
          </a:xfrm>
          <a:prstGeom prst="rect">
            <a:avLst/>
          </a:prstGeom>
        </p:spPr>
      </p:pic>
      <p:pic>
        <p:nvPicPr>
          <p:cNvPr id="34" name="Picture 33">
            <a:extLst>
              <a:ext uri="{FF2B5EF4-FFF2-40B4-BE49-F238E27FC236}">
                <a16:creationId xmlns:a16="http://schemas.microsoft.com/office/drawing/2014/main" id="{20E0D6CA-66FC-4239-930B-A6B18A0F39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812" t="5903" r="33506" b="32459"/>
          <a:stretch/>
        </p:blipFill>
        <p:spPr>
          <a:xfrm>
            <a:off x="4285534" y="5308142"/>
            <a:ext cx="853331" cy="1107997"/>
          </a:xfrm>
          <a:prstGeom prst="rect">
            <a:avLst/>
          </a:prstGeom>
        </p:spPr>
      </p:pic>
      <p:sp>
        <p:nvSpPr>
          <p:cNvPr id="41" name="Rectangle 40">
            <a:extLst>
              <a:ext uri="{FF2B5EF4-FFF2-40B4-BE49-F238E27FC236}">
                <a16:creationId xmlns:a16="http://schemas.microsoft.com/office/drawing/2014/main" id="{DBA77FDA-593C-4545-85ED-4C17A50E7BAE}"/>
              </a:ext>
            </a:extLst>
          </p:cNvPr>
          <p:cNvSpPr/>
          <p:nvPr/>
        </p:nvSpPr>
        <p:spPr>
          <a:xfrm>
            <a:off x="2209418" y="1728845"/>
            <a:ext cx="2394905" cy="3013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Tree>
    <p:extLst>
      <p:ext uri="{BB962C8B-B14F-4D97-AF65-F5344CB8AC3E}">
        <p14:creationId xmlns:p14="http://schemas.microsoft.com/office/powerpoint/2010/main" val="1211001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
        <p:nvSpPr>
          <p:cNvPr id="35" name="Rectangle 34">
            <a:extLst>
              <a:ext uri="{FF2B5EF4-FFF2-40B4-BE49-F238E27FC236}">
                <a16:creationId xmlns:a16="http://schemas.microsoft.com/office/drawing/2014/main" id="{4A30757D-DF91-4FB4-848B-2818BF657E02}"/>
              </a:ext>
            </a:extLst>
          </p:cNvPr>
          <p:cNvSpPr/>
          <p:nvPr/>
        </p:nvSpPr>
        <p:spPr>
          <a:xfrm>
            <a:off x="5698956" y="3816568"/>
            <a:ext cx="1265857" cy="646263"/>
          </a:xfrm>
          <a:prstGeom prst="rect">
            <a:avLst/>
          </a:prstGeom>
        </p:spPr>
        <p:txBody>
          <a:bodyPr wrap="square">
            <a:spAutoFit/>
          </a:bodyPr>
          <a:lstStyle/>
          <a:p>
            <a:r>
              <a:rPr lang="en-US" dirty="0">
                <a:latin typeface="Gill Sans MT" panose="020B0502020104020203" pitchFamily="34" charset="0"/>
              </a:rPr>
              <a:t>Error bars </a:t>
            </a:r>
            <a:br>
              <a:rPr lang="en-US" dirty="0">
                <a:latin typeface="Gill Sans MT" panose="020B0502020104020203" pitchFamily="34" charset="0"/>
              </a:rPr>
            </a:br>
            <a:r>
              <a:rPr lang="en-US" dirty="0">
                <a:latin typeface="Gill Sans MT" panose="020B0502020104020203" pitchFamily="34" charset="0"/>
              </a:rPr>
              <a:t>= 1 </a:t>
            </a:r>
            <a:r>
              <a:rPr lang="en-US" i="1" dirty="0">
                <a:latin typeface="Gill Sans MT" panose="020B0502020104020203" pitchFamily="34" charset="0"/>
              </a:rPr>
              <a:t>SEM</a:t>
            </a:r>
            <a:endParaRPr lang="en-US" dirty="0">
              <a:latin typeface="Gill Sans MT" panose="020B0502020104020203" pitchFamily="34" charset="0"/>
            </a:endParaRPr>
          </a:p>
        </p:txBody>
      </p:sp>
      <p:pic>
        <p:nvPicPr>
          <p:cNvPr id="36" name="Picture 35">
            <a:extLst>
              <a:ext uri="{FF2B5EF4-FFF2-40B4-BE49-F238E27FC236}">
                <a16:creationId xmlns:a16="http://schemas.microsoft.com/office/drawing/2014/main" id="{022C43FC-1E38-4D28-92CC-6662CC523D86}"/>
              </a:ext>
            </a:extLst>
          </p:cNvPr>
          <p:cNvPicPr>
            <a:picLocks noChangeAspect="1"/>
          </p:cNvPicPr>
          <p:nvPr/>
        </p:nvPicPr>
        <p:blipFill rotWithShape="1">
          <a:blip r:embed="rId3"/>
          <a:srcRect l="87458" t="33826" r="-232" b="31319"/>
          <a:stretch/>
        </p:blipFill>
        <p:spPr>
          <a:xfrm>
            <a:off x="5569885" y="2558721"/>
            <a:ext cx="1524000" cy="1193556"/>
          </a:xfrm>
          <a:prstGeom prst="rect">
            <a:avLst/>
          </a:prstGeom>
        </p:spPr>
      </p:pic>
      <p:pic>
        <p:nvPicPr>
          <p:cNvPr id="37" name="Picture 36">
            <a:extLst>
              <a:ext uri="{FF2B5EF4-FFF2-40B4-BE49-F238E27FC236}">
                <a16:creationId xmlns:a16="http://schemas.microsoft.com/office/drawing/2014/main" id="{4658204A-E6AD-41EF-9E31-4D08E9AD620E}"/>
              </a:ext>
            </a:extLst>
          </p:cNvPr>
          <p:cNvPicPr>
            <a:picLocks noChangeAspect="1"/>
          </p:cNvPicPr>
          <p:nvPr/>
        </p:nvPicPr>
        <p:blipFill rotWithShape="1">
          <a:blip r:embed="rId3"/>
          <a:srcRect r="71530"/>
          <a:stretch/>
        </p:blipFill>
        <p:spPr>
          <a:xfrm>
            <a:off x="1305132" y="1779168"/>
            <a:ext cx="3396653" cy="3424303"/>
          </a:xfrm>
          <a:prstGeom prst="rect">
            <a:avLst/>
          </a:prstGeom>
        </p:spPr>
      </p:pic>
      <p:pic>
        <p:nvPicPr>
          <p:cNvPr id="38" name="Picture 37">
            <a:extLst>
              <a:ext uri="{FF2B5EF4-FFF2-40B4-BE49-F238E27FC236}">
                <a16:creationId xmlns:a16="http://schemas.microsoft.com/office/drawing/2014/main" id="{B5EE3207-0785-4BDE-A21E-7701B8DC41AA}"/>
              </a:ext>
            </a:extLst>
          </p:cNvPr>
          <p:cNvPicPr>
            <a:picLocks noChangeAspect="1"/>
          </p:cNvPicPr>
          <p:nvPr/>
        </p:nvPicPr>
        <p:blipFill rotWithShape="1">
          <a:blip r:embed="rId4"/>
          <a:srcRect r="87758"/>
          <a:stretch/>
        </p:blipFill>
        <p:spPr>
          <a:xfrm>
            <a:off x="331986" y="1612908"/>
            <a:ext cx="725435" cy="365715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61595" y="5211410"/>
            <a:ext cx="2824363" cy="1107996"/>
          </a:xfrm>
          <a:prstGeom prst="rect">
            <a:avLst/>
          </a:prstGeom>
          <a:noFill/>
        </p:spPr>
        <p:txBody>
          <a:bodyPr wrap="none" rtlCol="0">
            <a:spAutoFit/>
          </a:bodyPr>
          <a:lstStyle/>
          <a:p>
            <a:pPr algn="ctr"/>
            <a:r>
              <a:rPr lang="en-US" sz="2200" dirty="0">
                <a:latin typeface="Gill Sans MT" panose="020B0502020104020203" pitchFamily="34" charset="0"/>
              </a:rPr>
              <a:t>1 essentialism measure</a:t>
            </a:r>
            <a:br>
              <a:rPr lang="en-US" sz="2200" dirty="0">
                <a:latin typeface="Gill Sans MT" panose="020B0502020104020203" pitchFamily="34" charset="0"/>
              </a:rPr>
            </a:br>
            <a:r>
              <a:rPr lang="en-US" sz="2200" dirty="0">
                <a:latin typeface="Gill Sans MT" panose="020B0502020104020203" pitchFamily="34" charset="0"/>
              </a:rPr>
              <a:t>(innateness:</a:t>
            </a:r>
            <a:br>
              <a:rPr lang="en-US" sz="2200" dirty="0">
                <a:latin typeface="Gill Sans MT" panose="020B0502020104020203" pitchFamily="34" charset="0"/>
              </a:rPr>
            </a:br>
            <a:r>
              <a:rPr lang="en-US" sz="2200" dirty="0">
                <a:latin typeface="Gill Sans MT" panose="020B0502020104020203" pitchFamily="34" charset="0"/>
              </a:rPr>
              <a:t>context switch)</a:t>
            </a:r>
          </a:p>
        </p:txBody>
      </p:sp>
      <p:sp>
        <p:nvSpPr>
          <p:cNvPr id="21" name="TextBox 20">
            <a:extLst>
              <a:ext uri="{FF2B5EF4-FFF2-40B4-BE49-F238E27FC236}">
                <a16:creationId xmlns:a16="http://schemas.microsoft.com/office/drawing/2014/main" id="{30767BE9-5A4B-494D-BE2C-1FF2438C5046}"/>
              </a:ext>
            </a:extLst>
          </p:cNvPr>
          <p:cNvSpPr txBox="1"/>
          <p:nvPr/>
        </p:nvSpPr>
        <p:spPr>
          <a:xfrm>
            <a:off x="5897422" y="5177778"/>
            <a:ext cx="1569212" cy="1107996"/>
          </a:xfrm>
          <a:prstGeom prst="rect">
            <a:avLst/>
          </a:prstGeom>
          <a:noFill/>
        </p:spPr>
        <p:txBody>
          <a:bodyPr wrap="none" rtlCol="0">
            <a:spAutoFit/>
          </a:bodyPr>
          <a:lstStyle/>
          <a:p>
            <a:pPr algn="ctr"/>
            <a:r>
              <a:rPr lang="en-US" sz="2200" dirty="0">
                <a:solidFill>
                  <a:schemeClr val="bg1">
                    <a:lumMod val="75000"/>
                  </a:schemeClr>
                </a:solidFill>
                <a:latin typeface="Gill Sans MT" panose="020B0502020104020203" pitchFamily="34" charset="0"/>
              </a:rPr>
              <a:t>formal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explanation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rating</a:t>
            </a:r>
          </a:p>
        </p:txBody>
      </p:sp>
      <p:sp>
        <p:nvSpPr>
          <p:cNvPr id="23" name="Rectangle 22">
            <a:extLst>
              <a:ext uri="{FF2B5EF4-FFF2-40B4-BE49-F238E27FC236}">
                <a16:creationId xmlns:a16="http://schemas.microsoft.com/office/drawing/2014/main" id="{6AB9520F-1F12-42DF-BC40-44DC63E273F2}"/>
              </a:ext>
            </a:extLst>
          </p:cNvPr>
          <p:cNvSpPr/>
          <p:nvPr/>
        </p:nvSpPr>
        <p:spPr>
          <a:xfrm>
            <a:off x="9033164" y="1667597"/>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B9B6BA3A-7AA7-41B3-A755-C572CCAC6982}"/>
              </a:ext>
            </a:extLst>
          </p:cNvPr>
          <p:cNvSpPr/>
          <p:nvPr/>
        </p:nvSpPr>
        <p:spPr>
          <a:xfrm>
            <a:off x="7501138" y="5120808"/>
            <a:ext cx="4553704" cy="1323439"/>
          </a:xfrm>
          <a:prstGeom prst="rect">
            <a:avLst/>
          </a:prstGeom>
        </p:spPr>
        <p:txBody>
          <a:bodyPr wrap="square">
            <a:spAutoFit/>
          </a:bodyPr>
          <a:lstStyle/>
          <a:p>
            <a:r>
              <a:rPr lang="en-US" sz="2000" dirty="0">
                <a:solidFill>
                  <a:schemeClr val="bg1">
                    <a:lumMod val="75000"/>
                  </a:schemeClr>
                </a:solidFill>
              </a:rPr>
              <a:t>“Doggie, why does Suzy play Yellow-Ball?”</a:t>
            </a:r>
          </a:p>
          <a:p>
            <a:r>
              <a:rPr lang="en-US" sz="2000" dirty="0">
                <a:solidFill>
                  <a:schemeClr val="bg1">
                    <a:lumMod val="75000"/>
                  </a:schemeClr>
                </a:solidFill>
              </a:rPr>
              <a:t>Doggie: “Because Suzy is a girl.”</a:t>
            </a:r>
          </a:p>
          <a:p>
            <a:r>
              <a:rPr lang="en-US" sz="2000" dirty="0">
                <a:solidFill>
                  <a:schemeClr val="bg1">
                    <a:lumMod val="75000"/>
                  </a:schemeClr>
                </a:solidFill>
              </a:rPr>
              <a:t>Is it a good explanation or a bad explanation? (4-point)</a:t>
            </a:r>
          </a:p>
        </p:txBody>
      </p:sp>
      <p:sp>
        <p:nvSpPr>
          <p:cNvPr id="32" name="Rectangle 31">
            <a:extLst>
              <a:ext uri="{FF2B5EF4-FFF2-40B4-BE49-F238E27FC236}">
                <a16:creationId xmlns:a16="http://schemas.microsoft.com/office/drawing/2014/main" id="{CC243269-6197-4DCB-B84E-451500B01F3C}"/>
              </a:ext>
            </a:extLst>
          </p:cNvPr>
          <p:cNvSpPr/>
          <p:nvPr/>
        </p:nvSpPr>
        <p:spPr>
          <a:xfrm>
            <a:off x="2204804" y="1791748"/>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3" name="Picture 32">
            <a:extLst>
              <a:ext uri="{FF2B5EF4-FFF2-40B4-BE49-F238E27FC236}">
                <a16:creationId xmlns:a16="http://schemas.microsoft.com/office/drawing/2014/main" id="{C09DFB80-8BB4-4825-84C1-743CBE619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12" t="16420" r="26880" b="19551"/>
          <a:stretch/>
        </p:blipFill>
        <p:spPr>
          <a:xfrm>
            <a:off x="2942363" y="5293766"/>
            <a:ext cx="1002839" cy="1143018"/>
          </a:xfrm>
          <a:prstGeom prst="rect">
            <a:avLst/>
          </a:prstGeom>
        </p:spPr>
      </p:pic>
      <p:pic>
        <p:nvPicPr>
          <p:cNvPr id="34" name="Picture 33">
            <a:extLst>
              <a:ext uri="{FF2B5EF4-FFF2-40B4-BE49-F238E27FC236}">
                <a16:creationId xmlns:a16="http://schemas.microsoft.com/office/drawing/2014/main" id="{20E0D6CA-66FC-4239-930B-A6B18A0F39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812" t="5903" r="33506" b="32459"/>
          <a:stretch/>
        </p:blipFill>
        <p:spPr>
          <a:xfrm>
            <a:off x="4285534" y="5308142"/>
            <a:ext cx="853331" cy="1107997"/>
          </a:xfrm>
          <a:prstGeom prst="rect">
            <a:avLst/>
          </a:prstGeom>
        </p:spPr>
      </p:pic>
      <p:sp>
        <p:nvSpPr>
          <p:cNvPr id="18" name="TextBox 17">
            <a:extLst>
              <a:ext uri="{FF2B5EF4-FFF2-40B4-BE49-F238E27FC236}">
                <a16:creationId xmlns:a16="http://schemas.microsoft.com/office/drawing/2014/main" id="{764AE146-CE63-498D-980E-2F01088C4EDE}"/>
              </a:ext>
            </a:extLst>
          </p:cNvPr>
          <p:cNvSpPr txBox="1"/>
          <p:nvPr/>
        </p:nvSpPr>
        <p:spPr>
          <a:xfrm>
            <a:off x="106813" y="856508"/>
            <a:ext cx="6286643" cy="830997"/>
          </a:xfrm>
          <a:prstGeom prst="rect">
            <a:avLst/>
          </a:prstGeom>
          <a:solidFill>
            <a:schemeClr val="bg1"/>
          </a:solidFill>
          <a:ln>
            <a:solidFill>
              <a:schemeClr val="bg1">
                <a:lumMod val="75000"/>
              </a:schemeClr>
            </a:solidFill>
          </a:ln>
        </p:spPr>
        <p:txBody>
          <a:bodyPr wrap="square" rtlCol="0">
            <a:spAutoFit/>
          </a:bodyPr>
          <a:lstStyle/>
          <a:p>
            <a:pPr algn="ctr"/>
            <a:r>
              <a:rPr lang="en-US" sz="2400" dirty="0">
                <a:latin typeface="Gill Sans MT" panose="020B0502020104020203" pitchFamily="34" charset="0"/>
              </a:rPr>
              <a:t>Differential structural factors encourage a </a:t>
            </a:r>
            <a:br>
              <a:rPr lang="en-US" sz="2400" dirty="0">
                <a:latin typeface="Gill Sans MT" panose="020B0502020104020203" pitchFamily="34" charset="0"/>
              </a:rPr>
            </a:br>
            <a:r>
              <a:rPr lang="en-US" sz="2400" dirty="0">
                <a:latin typeface="Gill Sans MT" panose="020B0502020104020203" pitchFamily="34" charset="0"/>
              </a:rPr>
              <a:t>social-structural rather than essentialist theory.</a:t>
            </a:r>
          </a:p>
        </p:txBody>
      </p:sp>
    </p:spTree>
    <p:extLst>
      <p:ext uri="{BB962C8B-B14F-4D97-AF65-F5344CB8AC3E}">
        <p14:creationId xmlns:p14="http://schemas.microsoft.com/office/powerpoint/2010/main" val="618265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
        <p:nvSpPr>
          <p:cNvPr id="35" name="Rectangle 34">
            <a:extLst>
              <a:ext uri="{FF2B5EF4-FFF2-40B4-BE49-F238E27FC236}">
                <a16:creationId xmlns:a16="http://schemas.microsoft.com/office/drawing/2014/main" id="{4A30757D-DF91-4FB4-848B-2818BF657E02}"/>
              </a:ext>
            </a:extLst>
          </p:cNvPr>
          <p:cNvSpPr/>
          <p:nvPr/>
        </p:nvSpPr>
        <p:spPr>
          <a:xfrm>
            <a:off x="5698956" y="3816568"/>
            <a:ext cx="1265857" cy="646263"/>
          </a:xfrm>
          <a:prstGeom prst="rect">
            <a:avLst/>
          </a:prstGeom>
        </p:spPr>
        <p:txBody>
          <a:bodyPr wrap="square">
            <a:spAutoFit/>
          </a:bodyPr>
          <a:lstStyle/>
          <a:p>
            <a:r>
              <a:rPr lang="en-US" dirty="0">
                <a:latin typeface="Gill Sans MT" panose="020B0502020104020203" pitchFamily="34" charset="0"/>
              </a:rPr>
              <a:t>Error bars </a:t>
            </a:r>
            <a:br>
              <a:rPr lang="en-US" dirty="0">
                <a:latin typeface="Gill Sans MT" panose="020B0502020104020203" pitchFamily="34" charset="0"/>
              </a:rPr>
            </a:br>
            <a:r>
              <a:rPr lang="en-US" dirty="0">
                <a:latin typeface="Gill Sans MT" panose="020B0502020104020203" pitchFamily="34" charset="0"/>
              </a:rPr>
              <a:t>= 1 </a:t>
            </a:r>
            <a:r>
              <a:rPr lang="en-US" i="1" dirty="0">
                <a:latin typeface="Gill Sans MT" panose="020B0502020104020203" pitchFamily="34" charset="0"/>
              </a:rPr>
              <a:t>SEM</a:t>
            </a:r>
            <a:endParaRPr lang="en-US" dirty="0">
              <a:latin typeface="Gill Sans MT" panose="020B0502020104020203" pitchFamily="34" charset="0"/>
            </a:endParaRPr>
          </a:p>
        </p:txBody>
      </p:sp>
      <p:pic>
        <p:nvPicPr>
          <p:cNvPr id="36" name="Picture 35">
            <a:extLst>
              <a:ext uri="{FF2B5EF4-FFF2-40B4-BE49-F238E27FC236}">
                <a16:creationId xmlns:a16="http://schemas.microsoft.com/office/drawing/2014/main" id="{022C43FC-1E38-4D28-92CC-6662CC523D86}"/>
              </a:ext>
            </a:extLst>
          </p:cNvPr>
          <p:cNvPicPr>
            <a:picLocks noChangeAspect="1"/>
          </p:cNvPicPr>
          <p:nvPr/>
        </p:nvPicPr>
        <p:blipFill rotWithShape="1">
          <a:blip r:embed="rId3"/>
          <a:srcRect l="87458" t="33826" r="-232" b="31319"/>
          <a:stretch/>
        </p:blipFill>
        <p:spPr>
          <a:xfrm>
            <a:off x="5569885" y="2558721"/>
            <a:ext cx="1524000" cy="1193556"/>
          </a:xfrm>
          <a:prstGeom prst="rect">
            <a:avLst/>
          </a:prstGeom>
        </p:spPr>
      </p:pic>
      <p:pic>
        <p:nvPicPr>
          <p:cNvPr id="37" name="Picture 36">
            <a:extLst>
              <a:ext uri="{FF2B5EF4-FFF2-40B4-BE49-F238E27FC236}">
                <a16:creationId xmlns:a16="http://schemas.microsoft.com/office/drawing/2014/main" id="{4658204A-E6AD-41EF-9E31-4D08E9AD620E}"/>
              </a:ext>
            </a:extLst>
          </p:cNvPr>
          <p:cNvPicPr>
            <a:picLocks noChangeAspect="1"/>
          </p:cNvPicPr>
          <p:nvPr/>
        </p:nvPicPr>
        <p:blipFill rotWithShape="1">
          <a:blip r:embed="rId3"/>
          <a:srcRect r="71530"/>
          <a:stretch/>
        </p:blipFill>
        <p:spPr>
          <a:xfrm>
            <a:off x="1305132" y="1779168"/>
            <a:ext cx="3396653" cy="3424303"/>
          </a:xfrm>
          <a:prstGeom prst="rect">
            <a:avLst/>
          </a:prstGeom>
        </p:spPr>
      </p:pic>
      <p:pic>
        <p:nvPicPr>
          <p:cNvPr id="38" name="Picture 37">
            <a:extLst>
              <a:ext uri="{FF2B5EF4-FFF2-40B4-BE49-F238E27FC236}">
                <a16:creationId xmlns:a16="http://schemas.microsoft.com/office/drawing/2014/main" id="{B5EE3207-0785-4BDE-A21E-7701B8DC41AA}"/>
              </a:ext>
            </a:extLst>
          </p:cNvPr>
          <p:cNvPicPr>
            <a:picLocks noChangeAspect="1"/>
          </p:cNvPicPr>
          <p:nvPr/>
        </p:nvPicPr>
        <p:blipFill rotWithShape="1">
          <a:blip r:embed="rId4"/>
          <a:srcRect r="87758"/>
          <a:stretch/>
        </p:blipFill>
        <p:spPr>
          <a:xfrm>
            <a:off x="331986" y="1612908"/>
            <a:ext cx="725435" cy="3657151"/>
          </a:xfrm>
          <a:prstGeom prst="rect">
            <a:avLst/>
          </a:prstGeom>
        </p:spPr>
      </p:pic>
      <p:sp>
        <p:nvSpPr>
          <p:cNvPr id="40" name="TextBox 39">
            <a:extLst>
              <a:ext uri="{FF2B5EF4-FFF2-40B4-BE49-F238E27FC236}">
                <a16:creationId xmlns:a16="http://schemas.microsoft.com/office/drawing/2014/main" id="{F0E9B55C-11B2-43D9-9860-7DA1CAFF881F}"/>
              </a:ext>
            </a:extLst>
          </p:cNvPr>
          <p:cNvSpPr txBox="1"/>
          <p:nvPr/>
        </p:nvSpPr>
        <p:spPr>
          <a:xfrm>
            <a:off x="106813" y="856508"/>
            <a:ext cx="6286643" cy="830997"/>
          </a:xfrm>
          <a:prstGeom prst="rect">
            <a:avLst/>
          </a:prstGeom>
          <a:solidFill>
            <a:schemeClr val="bg1"/>
          </a:solidFill>
          <a:ln>
            <a:solidFill>
              <a:schemeClr val="bg1">
                <a:lumMod val="75000"/>
              </a:schemeClr>
            </a:solidFill>
          </a:ln>
        </p:spPr>
        <p:txBody>
          <a:bodyPr wrap="square" rtlCol="0">
            <a:spAutoFit/>
          </a:bodyPr>
          <a:lstStyle/>
          <a:p>
            <a:pPr algn="ctr"/>
            <a:r>
              <a:rPr lang="en-US" sz="2400" dirty="0">
                <a:latin typeface="Gill Sans MT" panose="020B0502020104020203" pitchFamily="34" charset="0"/>
              </a:rPr>
              <a:t>Differential structural factors encourage a </a:t>
            </a:r>
            <a:br>
              <a:rPr lang="en-US" sz="2400" dirty="0">
                <a:latin typeface="Gill Sans MT" panose="020B0502020104020203" pitchFamily="34" charset="0"/>
              </a:rPr>
            </a:br>
            <a:r>
              <a:rPr lang="en-US" sz="2400" dirty="0">
                <a:latin typeface="Gill Sans MT" panose="020B0502020104020203" pitchFamily="34" charset="0"/>
              </a:rPr>
              <a:t>social-structural rather than essentialist theory.</a:t>
            </a:r>
          </a:p>
        </p:txBody>
      </p:sp>
      <p:sp>
        <p:nvSpPr>
          <p:cNvPr id="26" name="TextBox 25">
            <a:extLst>
              <a:ext uri="{FF2B5EF4-FFF2-40B4-BE49-F238E27FC236}">
                <a16:creationId xmlns:a16="http://schemas.microsoft.com/office/drawing/2014/main" id="{52F4DDB0-6C0C-495D-9368-BF9EB451DC3C}"/>
              </a:ext>
            </a:extLst>
          </p:cNvPr>
          <p:cNvSpPr txBox="1"/>
          <p:nvPr/>
        </p:nvSpPr>
        <p:spPr>
          <a:xfrm>
            <a:off x="61595" y="5211410"/>
            <a:ext cx="2824363" cy="1107996"/>
          </a:xfrm>
          <a:prstGeom prst="rect">
            <a:avLst/>
          </a:prstGeom>
          <a:noFill/>
        </p:spPr>
        <p:txBody>
          <a:bodyPr wrap="none" rtlCol="0">
            <a:spAutoFit/>
          </a:bodyPr>
          <a:lstStyle/>
          <a:p>
            <a:pPr algn="ctr"/>
            <a:r>
              <a:rPr lang="en-US" sz="2200" dirty="0">
                <a:latin typeface="Gill Sans MT" panose="020B0502020104020203" pitchFamily="34" charset="0"/>
              </a:rPr>
              <a:t>1 essentialism measure</a:t>
            </a:r>
            <a:br>
              <a:rPr lang="en-US" sz="2200" dirty="0">
                <a:latin typeface="Gill Sans MT" panose="020B0502020104020203" pitchFamily="34" charset="0"/>
              </a:rPr>
            </a:br>
            <a:r>
              <a:rPr lang="en-US" sz="2200" dirty="0">
                <a:latin typeface="Gill Sans MT" panose="020B0502020104020203" pitchFamily="34" charset="0"/>
              </a:rPr>
              <a:t>(innateness:</a:t>
            </a:r>
            <a:br>
              <a:rPr lang="en-US" sz="2200" dirty="0">
                <a:latin typeface="Gill Sans MT" panose="020B0502020104020203" pitchFamily="34" charset="0"/>
              </a:rPr>
            </a:br>
            <a:r>
              <a:rPr lang="en-US" sz="2200" dirty="0">
                <a:latin typeface="Gill Sans MT" panose="020B0502020104020203" pitchFamily="34" charset="0"/>
              </a:rPr>
              <a:t>context switch)</a:t>
            </a:r>
          </a:p>
        </p:txBody>
      </p:sp>
      <p:sp>
        <p:nvSpPr>
          <p:cNvPr id="21" name="TextBox 20">
            <a:extLst>
              <a:ext uri="{FF2B5EF4-FFF2-40B4-BE49-F238E27FC236}">
                <a16:creationId xmlns:a16="http://schemas.microsoft.com/office/drawing/2014/main" id="{30767BE9-5A4B-494D-BE2C-1FF2438C5046}"/>
              </a:ext>
            </a:extLst>
          </p:cNvPr>
          <p:cNvSpPr txBox="1"/>
          <p:nvPr/>
        </p:nvSpPr>
        <p:spPr>
          <a:xfrm>
            <a:off x="5897422" y="5177778"/>
            <a:ext cx="1569212" cy="1107996"/>
          </a:xfrm>
          <a:prstGeom prst="rect">
            <a:avLst/>
          </a:prstGeom>
          <a:noFill/>
        </p:spPr>
        <p:txBody>
          <a:bodyPr wrap="none" rtlCol="0">
            <a:spAutoFit/>
          </a:bodyPr>
          <a:lstStyle/>
          <a:p>
            <a:pPr algn="ctr"/>
            <a:r>
              <a:rPr lang="en-US" sz="2200" dirty="0">
                <a:latin typeface="Gill Sans MT" panose="020B0502020104020203" pitchFamily="34" charset="0"/>
              </a:rPr>
              <a:t>formal </a:t>
            </a:r>
            <a:br>
              <a:rPr lang="en-US" sz="2200" dirty="0">
                <a:latin typeface="Gill Sans MT" panose="020B0502020104020203" pitchFamily="34" charset="0"/>
              </a:rPr>
            </a:br>
            <a:r>
              <a:rPr lang="en-US" sz="2200" dirty="0">
                <a:latin typeface="Gill Sans MT" panose="020B0502020104020203" pitchFamily="34" charset="0"/>
              </a:rPr>
              <a:t>explanation </a:t>
            </a:r>
            <a:br>
              <a:rPr lang="en-US" sz="2200" dirty="0">
                <a:latin typeface="Gill Sans MT" panose="020B0502020104020203" pitchFamily="34" charset="0"/>
              </a:rPr>
            </a:br>
            <a:r>
              <a:rPr lang="en-US" sz="2200" dirty="0">
                <a:latin typeface="Gill Sans MT" panose="020B0502020104020203" pitchFamily="34" charset="0"/>
              </a:rPr>
              <a:t>rating</a:t>
            </a:r>
          </a:p>
        </p:txBody>
      </p:sp>
      <p:pic>
        <p:nvPicPr>
          <p:cNvPr id="22" name="Picture 21">
            <a:extLst>
              <a:ext uri="{FF2B5EF4-FFF2-40B4-BE49-F238E27FC236}">
                <a16:creationId xmlns:a16="http://schemas.microsoft.com/office/drawing/2014/main" id="{3336B1E2-1535-446F-8A3B-0AA1F8AAA6F3}"/>
              </a:ext>
            </a:extLst>
          </p:cNvPr>
          <p:cNvPicPr>
            <a:picLocks noChangeAspect="1"/>
          </p:cNvPicPr>
          <p:nvPr/>
        </p:nvPicPr>
        <p:blipFill rotWithShape="1">
          <a:blip r:embed="rId3"/>
          <a:srcRect l="58755" r="12775"/>
          <a:stretch/>
        </p:blipFill>
        <p:spPr>
          <a:xfrm>
            <a:off x="7817210" y="1696038"/>
            <a:ext cx="3396653" cy="3424303"/>
          </a:xfrm>
          <a:prstGeom prst="rect">
            <a:avLst/>
          </a:prstGeom>
        </p:spPr>
      </p:pic>
      <p:sp>
        <p:nvSpPr>
          <p:cNvPr id="23" name="Rectangle 22">
            <a:extLst>
              <a:ext uri="{FF2B5EF4-FFF2-40B4-BE49-F238E27FC236}">
                <a16:creationId xmlns:a16="http://schemas.microsoft.com/office/drawing/2014/main" id="{6AB9520F-1F12-42DF-BC40-44DC63E273F2}"/>
              </a:ext>
            </a:extLst>
          </p:cNvPr>
          <p:cNvSpPr/>
          <p:nvPr/>
        </p:nvSpPr>
        <p:spPr>
          <a:xfrm>
            <a:off x="9033164" y="1667597"/>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B9B6BA3A-7AA7-41B3-A755-C572CCAC6982}"/>
              </a:ext>
            </a:extLst>
          </p:cNvPr>
          <p:cNvSpPr/>
          <p:nvPr/>
        </p:nvSpPr>
        <p:spPr>
          <a:xfrm>
            <a:off x="7501138" y="5120808"/>
            <a:ext cx="4553704" cy="1323439"/>
          </a:xfrm>
          <a:prstGeom prst="rect">
            <a:avLst/>
          </a:prstGeom>
        </p:spPr>
        <p:txBody>
          <a:bodyPr wrap="square">
            <a:spAutoFit/>
          </a:bodyPr>
          <a:lstStyle/>
          <a:p>
            <a:r>
              <a:rPr lang="en-US" sz="2000" dirty="0"/>
              <a:t>“Doggie, why does Suzy play Yellow-Ball?”</a:t>
            </a:r>
          </a:p>
          <a:p>
            <a:r>
              <a:rPr lang="en-US" sz="2000" dirty="0"/>
              <a:t>Doggie: “Because Suzy is a girl.”</a:t>
            </a:r>
          </a:p>
          <a:p>
            <a:r>
              <a:rPr lang="en-US" sz="2000" dirty="0"/>
              <a:t>Is it a good explanation or a bad explanation? (4-point)</a:t>
            </a:r>
          </a:p>
        </p:txBody>
      </p:sp>
      <p:sp>
        <p:nvSpPr>
          <p:cNvPr id="25" name="TextBox 24">
            <a:extLst>
              <a:ext uri="{FF2B5EF4-FFF2-40B4-BE49-F238E27FC236}">
                <a16:creationId xmlns:a16="http://schemas.microsoft.com/office/drawing/2014/main" id="{1A4004D6-B900-4B3E-84EE-E0D634765ED9}"/>
              </a:ext>
            </a:extLst>
          </p:cNvPr>
          <p:cNvSpPr txBox="1"/>
          <p:nvPr/>
        </p:nvSpPr>
        <p:spPr>
          <a:xfrm>
            <a:off x="6498757" y="856508"/>
            <a:ext cx="5321122" cy="830997"/>
          </a:xfrm>
          <a:prstGeom prst="rect">
            <a:avLst/>
          </a:prstGeom>
          <a:solidFill>
            <a:schemeClr val="bg1"/>
          </a:solidFill>
          <a:ln>
            <a:solidFill>
              <a:schemeClr val="bg1">
                <a:lumMod val="75000"/>
              </a:schemeClr>
            </a:solidFill>
          </a:ln>
        </p:spPr>
        <p:txBody>
          <a:bodyPr wrap="square" rtlCol="0">
            <a:spAutoFit/>
          </a:bodyPr>
          <a:lstStyle/>
          <a:p>
            <a:pPr algn="ctr"/>
            <a:r>
              <a:rPr lang="en-US" sz="2400" dirty="0">
                <a:latin typeface="Gill Sans MT" panose="020B0502020104020203" pitchFamily="34" charset="0"/>
              </a:rPr>
              <a:t>Formal explanations are equally felicitous in structural and nonstructural contexts.</a:t>
            </a:r>
          </a:p>
        </p:txBody>
      </p:sp>
      <p:sp>
        <p:nvSpPr>
          <p:cNvPr id="32" name="Rectangle 31">
            <a:extLst>
              <a:ext uri="{FF2B5EF4-FFF2-40B4-BE49-F238E27FC236}">
                <a16:creationId xmlns:a16="http://schemas.microsoft.com/office/drawing/2014/main" id="{CC243269-6197-4DCB-B84E-451500B01F3C}"/>
              </a:ext>
            </a:extLst>
          </p:cNvPr>
          <p:cNvSpPr/>
          <p:nvPr/>
        </p:nvSpPr>
        <p:spPr>
          <a:xfrm>
            <a:off x="2204804" y="1791748"/>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3" name="Picture 32">
            <a:extLst>
              <a:ext uri="{FF2B5EF4-FFF2-40B4-BE49-F238E27FC236}">
                <a16:creationId xmlns:a16="http://schemas.microsoft.com/office/drawing/2014/main" id="{C09DFB80-8BB4-4825-84C1-743CBE619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12" t="16420" r="26880" b="19551"/>
          <a:stretch/>
        </p:blipFill>
        <p:spPr>
          <a:xfrm>
            <a:off x="2942363" y="5293766"/>
            <a:ext cx="1002839" cy="1143018"/>
          </a:xfrm>
          <a:prstGeom prst="rect">
            <a:avLst/>
          </a:prstGeom>
        </p:spPr>
      </p:pic>
      <p:pic>
        <p:nvPicPr>
          <p:cNvPr id="34" name="Picture 33">
            <a:extLst>
              <a:ext uri="{FF2B5EF4-FFF2-40B4-BE49-F238E27FC236}">
                <a16:creationId xmlns:a16="http://schemas.microsoft.com/office/drawing/2014/main" id="{20E0D6CA-66FC-4239-930B-A6B18A0F39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812" t="5903" r="33506" b="32459"/>
          <a:stretch/>
        </p:blipFill>
        <p:spPr>
          <a:xfrm>
            <a:off x="4285534" y="5308142"/>
            <a:ext cx="853331" cy="1107997"/>
          </a:xfrm>
          <a:prstGeom prst="rect">
            <a:avLst/>
          </a:prstGeom>
        </p:spPr>
      </p:pic>
    </p:spTree>
    <p:extLst>
      <p:ext uri="{BB962C8B-B14F-4D97-AF65-F5344CB8AC3E}">
        <p14:creationId xmlns:p14="http://schemas.microsoft.com/office/powerpoint/2010/main" val="3747023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962FA0-27BB-4F30-9F38-EA8CC3F5C1AF}"/>
              </a:ext>
            </a:extLst>
          </p:cNvPr>
          <p:cNvSpPr/>
          <p:nvPr/>
        </p:nvSpPr>
        <p:spPr>
          <a:xfrm>
            <a:off x="264115" y="4710520"/>
            <a:ext cx="4114203" cy="400110"/>
          </a:xfrm>
          <a:prstGeom prst="rect">
            <a:avLst/>
          </a:prstGeom>
        </p:spPr>
        <p:txBody>
          <a:bodyPr wrap="none">
            <a:spAutoFit/>
          </a:bodyPr>
          <a:lstStyle/>
          <a:p>
            <a:r>
              <a:rPr lang="en-US" sz="2000" dirty="0">
                <a:solidFill>
                  <a:schemeClr val="bg1">
                    <a:lumMod val="50000"/>
                  </a:schemeClr>
                </a:solidFill>
                <a:latin typeface="Gill Sans MT" panose="020B0502020104020203" pitchFamily="34" charset="0"/>
              </a:rPr>
              <a:t>(Vasilyeva, </a:t>
            </a:r>
            <a:r>
              <a:rPr lang="en-US" sz="2000" dirty="0" err="1">
                <a:solidFill>
                  <a:schemeClr val="bg1">
                    <a:lumMod val="50000"/>
                  </a:schemeClr>
                </a:solidFill>
                <a:latin typeface="Gill Sans MT" panose="020B0502020104020203" pitchFamily="34" charset="0"/>
              </a:rPr>
              <a:t>Lombrozo</a:t>
            </a:r>
            <a:r>
              <a:rPr lang="en-US" sz="2000" dirty="0">
                <a:solidFill>
                  <a:schemeClr val="bg1">
                    <a:lumMod val="50000"/>
                  </a:schemeClr>
                </a:solidFill>
                <a:latin typeface="Gill Sans MT" panose="020B0502020104020203" pitchFamily="34" charset="0"/>
              </a:rPr>
              <a:t>, &amp; Gopnik, 2018)</a:t>
            </a:r>
          </a:p>
        </p:txBody>
      </p:sp>
      <p:sp>
        <p:nvSpPr>
          <p:cNvPr id="7" name="Rectangle 6">
            <a:extLst>
              <a:ext uri="{FF2B5EF4-FFF2-40B4-BE49-F238E27FC236}">
                <a16:creationId xmlns:a16="http://schemas.microsoft.com/office/drawing/2014/main" id="{845B8EE2-7FF6-407F-8ADF-D248F6E8E6AF}"/>
              </a:ext>
            </a:extLst>
          </p:cNvPr>
          <p:cNvSpPr/>
          <p:nvPr/>
        </p:nvSpPr>
        <p:spPr>
          <a:xfrm>
            <a:off x="6764065" y="4710520"/>
            <a:ext cx="2608535" cy="400110"/>
          </a:xfrm>
          <a:prstGeom prst="rect">
            <a:avLst/>
          </a:prstGeom>
        </p:spPr>
        <p:txBody>
          <a:bodyPr wrap="none">
            <a:spAutoFit/>
          </a:bodyPr>
          <a:lstStyle/>
          <a:p>
            <a:r>
              <a:rPr lang="en-US" sz="2000" dirty="0">
                <a:solidFill>
                  <a:schemeClr val="bg1">
                    <a:lumMod val="50000"/>
                  </a:schemeClr>
                </a:solidFill>
                <a:latin typeface="Gill Sans MT" panose="020B0502020104020203" pitchFamily="34" charset="0"/>
              </a:rPr>
              <a:t>(</a:t>
            </a:r>
            <a:r>
              <a:rPr lang="en-US" sz="2000" dirty="0" err="1">
                <a:solidFill>
                  <a:schemeClr val="bg1">
                    <a:lumMod val="50000"/>
                  </a:schemeClr>
                </a:solidFill>
                <a:latin typeface="Gill Sans MT" panose="020B0502020104020203" pitchFamily="34" charset="0"/>
              </a:rPr>
              <a:t>Muradoglu</a:t>
            </a:r>
            <a:r>
              <a:rPr lang="en-US" sz="2000" dirty="0">
                <a:solidFill>
                  <a:schemeClr val="bg1">
                    <a:lumMod val="50000"/>
                  </a:schemeClr>
                </a:solidFill>
                <a:latin typeface="Gill Sans MT" panose="020B0502020104020203" pitchFamily="34" charset="0"/>
              </a:rPr>
              <a:t> et al, 2019)</a:t>
            </a:r>
          </a:p>
        </p:txBody>
      </p:sp>
      <p:sp>
        <p:nvSpPr>
          <p:cNvPr id="9" name="Content Placeholder 2">
            <a:extLst>
              <a:ext uri="{FF2B5EF4-FFF2-40B4-BE49-F238E27FC236}">
                <a16:creationId xmlns:a16="http://schemas.microsoft.com/office/drawing/2014/main" id="{E53C3F97-9155-45C2-823D-8720FD18980C}"/>
              </a:ext>
            </a:extLst>
          </p:cNvPr>
          <p:cNvSpPr txBox="1">
            <a:spLocks/>
          </p:cNvSpPr>
          <p:nvPr/>
        </p:nvSpPr>
        <p:spPr>
          <a:xfrm>
            <a:off x="0" y="4100695"/>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&gt;  Statistical evidence of property  &gt;  </a:t>
            </a:r>
            <a:r>
              <a:rPr lang="en-US" sz="2800" b="1" dirty="0">
                <a:solidFill>
                  <a:schemeClr val="bg1"/>
                </a:solidFill>
                <a:latin typeface="Gill Sans MT" panose="020B0502020104020203" pitchFamily="34" charset="0"/>
              </a:rPr>
              <a:t>Explanation</a:t>
            </a:r>
            <a:r>
              <a:rPr lang="en-US" sz="2800" dirty="0">
                <a:solidFill>
                  <a:schemeClr val="bg1"/>
                </a:solidFill>
                <a:latin typeface="Gill Sans MT" panose="020B0502020104020203" pitchFamily="34" charset="0"/>
              </a:rPr>
              <a:t>  &gt;  Measure essentialism</a:t>
            </a:r>
          </a:p>
        </p:txBody>
      </p:sp>
      <p:sp>
        <p:nvSpPr>
          <p:cNvPr id="10" name="TextBox 9">
            <a:extLst>
              <a:ext uri="{FF2B5EF4-FFF2-40B4-BE49-F238E27FC236}">
                <a16:creationId xmlns:a16="http://schemas.microsoft.com/office/drawing/2014/main" id="{27AEBDC0-2D4C-477D-94A9-DCEF7267AB71}"/>
              </a:ext>
            </a:extLst>
          </p:cNvPr>
          <p:cNvSpPr txBox="1"/>
          <p:nvPr/>
        </p:nvSpPr>
        <p:spPr>
          <a:xfrm>
            <a:off x="6769516" y="5227698"/>
            <a:ext cx="2549929" cy="461665"/>
          </a:xfrm>
          <a:prstGeom prst="rect">
            <a:avLst/>
          </a:prstGeom>
          <a:noFill/>
        </p:spPr>
        <p:txBody>
          <a:bodyPr wrap="none" rtlCol="0">
            <a:spAutoFit/>
          </a:bodyPr>
          <a:lstStyle/>
          <a:p>
            <a:r>
              <a:rPr lang="en-US" sz="2400" dirty="0">
                <a:latin typeface="Gill Sans MT" panose="020B0502020104020203" pitchFamily="34" charset="0"/>
              </a:rPr>
              <a:t>Formal explanation</a:t>
            </a:r>
          </a:p>
        </p:txBody>
      </p:sp>
      <p:sp>
        <p:nvSpPr>
          <p:cNvPr id="11" name="TextBox 10">
            <a:extLst>
              <a:ext uri="{FF2B5EF4-FFF2-40B4-BE49-F238E27FC236}">
                <a16:creationId xmlns:a16="http://schemas.microsoft.com/office/drawing/2014/main" id="{3F38CB54-A719-41C4-8174-01A992A0E185}"/>
              </a:ext>
            </a:extLst>
          </p:cNvPr>
          <p:cNvSpPr txBox="1"/>
          <p:nvPr/>
        </p:nvSpPr>
        <p:spPr>
          <a:xfrm>
            <a:off x="6769515" y="5842256"/>
            <a:ext cx="2698496" cy="461665"/>
          </a:xfrm>
          <a:prstGeom prst="rect">
            <a:avLst/>
          </a:prstGeom>
          <a:noFill/>
        </p:spPr>
        <p:txBody>
          <a:bodyPr wrap="none" rtlCol="0">
            <a:spAutoFit/>
          </a:bodyPr>
          <a:lstStyle/>
          <a:p>
            <a:r>
              <a:rPr lang="en-US" sz="2400" dirty="0">
                <a:latin typeface="Gill Sans MT" panose="020B0502020104020203" pitchFamily="34" charset="0"/>
              </a:rPr>
              <a:t>Control explanation</a:t>
            </a:r>
          </a:p>
        </p:txBody>
      </p:sp>
      <p:sp>
        <p:nvSpPr>
          <p:cNvPr id="12" name="TextBox 11">
            <a:extLst>
              <a:ext uri="{FF2B5EF4-FFF2-40B4-BE49-F238E27FC236}">
                <a16:creationId xmlns:a16="http://schemas.microsoft.com/office/drawing/2014/main" id="{49DA1E7A-5F4D-4BFE-9B9D-25741C17AAFE}"/>
              </a:ext>
            </a:extLst>
          </p:cNvPr>
          <p:cNvSpPr txBox="1"/>
          <p:nvPr/>
        </p:nvSpPr>
        <p:spPr>
          <a:xfrm>
            <a:off x="264116" y="5227698"/>
            <a:ext cx="2465740" cy="461665"/>
          </a:xfrm>
          <a:prstGeom prst="rect">
            <a:avLst/>
          </a:prstGeom>
          <a:noFill/>
        </p:spPr>
        <p:txBody>
          <a:bodyPr wrap="none" rtlCol="0">
            <a:spAutoFit/>
          </a:bodyPr>
          <a:lstStyle/>
          <a:p>
            <a:r>
              <a:rPr lang="en-US" sz="2400" dirty="0">
                <a:latin typeface="Gill Sans MT" panose="020B0502020104020203" pitchFamily="34" charset="0"/>
              </a:rPr>
              <a:t>Structural context</a:t>
            </a:r>
          </a:p>
        </p:txBody>
      </p:sp>
      <p:sp>
        <p:nvSpPr>
          <p:cNvPr id="13" name="TextBox 12">
            <a:extLst>
              <a:ext uri="{FF2B5EF4-FFF2-40B4-BE49-F238E27FC236}">
                <a16:creationId xmlns:a16="http://schemas.microsoft.com/office/drawing/2014/main" id="{F068C21F-6F61-4352-B5C5-D0DC0C090042}"/>
              </a:ext>
            </a:extLst>
          </p:cNvPr>
          <p:cNvSpPr txBox="1"/>
          <p:nvPr/>
        </p:nvSpPr>
        <p:spPr>
          <a:xfrm>
            <a:off x="264115" y="5842256"/>
            <a:ext cx="3007555" cy="461665"/>
          </a:xfrm>
          <a:prstGeom prst="rect">
            <a:avLst/>
          </a:prstGeom>
          <a:noFill/>
        </p:spPr>
        <p:txBody>
          <a:bodyPr wrap="none" rtlCol="0">
            <a:spAutoFit/>
          </a:bodyPr>
          <a:lstStyle/>
          <a:p>
            <a:r>
              <a:rPr lang="en-US" sz="2400" dirty="0">
                <a:latin typeface="Gill Sans MT" panose="020B0502020104020203" pitchFamily="34" charset="0"/>
              </a:rPr>
              <a:t>Nonstructural context</a:t>
            </a:r>
          </a:p>
        </p:txBody>
      </p:sp>
      <p:sp>
        <p:nvSpPr>
          <p:cNvPr id="2" name="Title 1"/>
          <p:cNvSpPr>
            <a:spLocks noGrp="1"/>
          </p:cNvSpPr>
          <p:nvPr>
            <p:ph type="title"/>
          </p:nvPr>
        </p:nvSpPr>
        <p:spPr>
          <a:xfrm>
            <a:off x="657224" y="24761"/>
            <a:ext cx="11146849" cy="1658198"/>
          </a:xfrm>
        </p:spPr>
        <p:txBody>
          <a:bodyPr>
            <a:normAutofit fontScale="90000"/>
          </a:bodyPr>
          <a:lstStyle/>
          <a:p>
            <a:r>
              <a:rPr lang="en-US" sz="4400" dirty="0"/>
              <a:t>Can information about a structural context block an essentialist interpretation of a formal explanation?</a:t>
            </a:r>
          </a:p>
        </p:txBody>
      </p:sp>
      <p:sp>
        <p:nvSpPr>
          <p:cNvPr id="3" name="Content Placeholder 2"/>
          <p:cNvSpPr>
            <a:spLocks noGrp="1"/>
          </p:cNvSpPr>
          <p:nvPr>
            <p:ph idx="1"/>
          </p:nvPr>
        </p:nvSpPr>
        <p:spPr>
          <a:xfrm>
            <a:off x="264115" y="1614971"/>
            <a:ext cx="11986563" cy="1925710"/>
          </a:xfrm>
        </p:spPr>
        <p:txBody>
          <a:bodyPr>
            <a:noAutofit/>
          </a:bodyPr>
          <a:lstStyle/>
          <a:p>
            <a:pPr marL="568325" indent="-568325">
              <a:buNone/>
            </a:pPr>
            <a:r>
              <a:rPr lang="en-US" sz="2800" dirty="0"/>
              <a:t>N = 38 (~9/cell) out of</a:t>
            </a:r>
            <a:br>
              <a:rPr lang="en-US" sz="2800" dirty="0"/>
            </a:br>
            <a:r>
              <a:rPr lang="en-US" sz="2800" dirty="0"/>
              <a:t>target 196 (49/cell) </a:t>
            </a:r>
            <a:r>
              <a:rPr lang="en-US" sz="2800" b="1" dirty="0"/>
              <a:t>5-6 year </a:t>
            </a:r>
            <a:r>
              <a:rPr lang="en-US" sz="2800" b="1" dirty="0" err="1"/>
              <a:t>olds</a:t>
            </a:r>
            <a:r>
              <a:rPr lang="en-US" sz="2800" b="1" dirty="0"/>
              <a:t> </a:t>
            </a:r>
            <a:r>
              <a:rPr lang="en-US" sz="2800" dirty="0"/>
              <a:t>from Bing Nursery School, Tech Museum</a:t>
            </a:r>
          </a:p>
          <a:p>
            <a:pPr marL="568325" indent="-568325">
              <a:buNone/>
            </a:pPr>
            <a:r>
              <a:rPr lang="en-US" sz="2800" dirty="0"/>
              <a:t>N = 183 (46/cell) </a:t>
            </a:r>
            <a:r>
              <a:rPr lang="en-US" sz="2800" b="1" dirty="0"/>
              <a:t>adults </a:t>
            </a:r>
            <a:r>
              <a:rPr lang="en-US" sz="2800" dirty="0"/>
              <a:t>from Amazon Mechanical Turk</a:t>
            </a:r>
          </a:p>
        </p:txBody>
      </p:sp>
      <p:sp>
        <p:nvSpPr>
          <p:cNvPr id="15" name="Rectangle 14">
            <a:extLst>
              <a:ext uri="{FF2B5EF4-FFF2-40B4-BE49-F238E27FC236}">
                <a16:creationId xmlns:a16="http://schemas.microsoft.com/office/drawing/2014/main" id="{DF25947A-D625-453D-B2FD-CEA427470A06}"/>
              </a:ext>
            </a:extLst>
          </p:cNvPr>
          <p:cNvSpPr/>
          <p:nvPr/>
        </p:nvSpPr>
        <p:spPr>
          <a:xfrm>
            <a:off x="10329835" y="4710520"/>
            <a:ext cx="859851" cy="400110"/>
          </a:xfrm>
          <a:prstGeom prst="rect">
            <a:avLst/>
          </a:prstGeom>
        </p:spPr>
        <p:txBody>
          <a:bodyPr wrap="none">
            <a:spAutoFit/>
          </a:bodyPr>
          <a:lstStyle/>
          <a:p>
            <a:r>
              <a:rPr lang="en-US" sz="2000" dirty="0">
                <a:solidFill>
                  <a:schemeClr val="bg1">
                    <a:lumMod val="50000"/>
                  </a:schemeClr>
                </a:solidFill>
                <a:latin typeface="Gill Sans MT" panose="020B0502020104020203" pitchFamily="34" charset="0"/>
              </a:rPr>
              <a:t>(new!)</a:t>
            </a:r>
          </a:p>
        </p:txBody>
      </p:sp>
      <p:sp>
        <p:nvSpPr>
          <p:cNvPr id="5" name="Rectangle 4">
            <a:extLst>
              <a:ext uri="{FF2B5EF4-FFF2-40B4-BE49-F238E27FC236}">
                <a16:creationId xmlns:a16="http://schemas.microsoft.com/office/drawing/2014/main" id="{1C32948C-04D9-4994-81F2-A45FD6C6BB9E}"/>
              </a:ext>
            </a:extLst>
          </p:cNvPr>
          <p:cNvSpPr/>
          <p:nvPr/>
        </p:nvSpPr>
        <p:spPr>
          <a:xfrm>
            <a:off x="264115" y="3253705"/>
            <a:ext cx="1726755" cy="458587"/>
          </a:xfrm>
          <a:prstGeom prst="rect">
            <a:avLst/>
          </a:prstGeom>
        </p:spPr>
        <p:txBody>
          <a:bodyPr wrap="none">
            <a:spAutoFit/>
          </a:bodyPr>
          <a:lstStyle/>
          <a:p>
            <a:pPr marL="568325" lvl="0" indent="-568325" defTabSz="914400">
              <a:lnSpc>
                <a:spcPct val="85000"/>
              </a:lnSpc>
              <a:spcBef>
                <a:spcPts val="1300"/>
              </a:spcBef>
            </a:pPr>
            <a:r>
              <a:rPr lang="en-US" sz="2800" dirty="0">
                <a:solidFill>
                  <a:prstClr val="black">
                    <a:lumMod val="85000"/>
                    <a:lumOff val="15000"/>
                  </a:prstClr>
                </a:solidFill>
                <a:latin typeface="Gill Sans MT" panose="020B0502020104020203" pitchFamily="34" charset="0"/>
              </a:rPr>
              <a:t>2x2 design</a:t>
            </a:r>
          </a:p>
        </p:txBody>
      </p:sp>
    </p:spTree>
    <p:extLst>
      <p:ext uri="{BB962C8B-B14F-4D97-AF65-F5344CB8AC3E}">
        <p14:creationId xmlns:p14="http://schemas.microsoft.com/office/powerpoint/2010/main" val="34469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p:bldP spid="11" grpId="0"/>
      <p:bldP spid="12" grpId="0"/>
      <p:bldP spid="13" grpId="0"/>
      <p:bldP spid="3" grpId="0" uiExpand="1"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747320" cy="369332"/>
          </a:xfrm>
          <a:prstGeom prst="rect">
            <a:avLst/>
          </a:prstGeom>
          <a:noFill/>
        </p:spPr>
        <p:txBody>
          <a:bodyPr wrap="none" rtlCol="0">
            <a:spAutoFit/>
          </a:bodyPr>
          <a:lstStyle/>
          <a:p>
            <a:r>
              <a:rPr lang="en-US" dirty="0">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1" name="Rectangle: Rounded Corners 40">
            <a:extLst>
              <a:ext uri="{FF2B5EF4-FFF2-40B4-BE49-F238E27FC236}">
                <a16:creationId xmlns:a16="http://schemas.microsoft.com/office/drawing/2014/main" id="{8B0CEE1B-3DB4-4B0A-A528-A31475082D46}"/>
              </a:ext>
            </a:extLst>
          </p:cNvPr>
          <p:cNvSpPr/>
          <p:nvPr/>
        </p:nvSpPr>
        <p:spPr>
          <a:xfrm>
            <a:off x="3798583" y="4486023"/>
            <a:ext cx="2482770" cy="209637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2" name="TextBox 41">
            <a:extLst>
              <a:ext uri="{FF2B5EF4-FFF2-40B4-BE49-F238E27FC236}">
                <a16:creationId xmlns:a16="http://schemas.microsoft.com/office/drawing/2014/main" id="{BA752192-E4D1-4A92-A68E-EEAB96A305E7}"/>
              </a:ext>
            </a:extLst>
          </p:cNvPr>
          <p:cNvSpPr txBox="1"/>
          <p:nvPr/>
        </p:nvSpPr>
        <p:spPr>
          <a:xfrm>
            <a:off x="4704058" y="4596848"/>
            <a:ext cx="720069" cy="369332"/>
          </a:xfrm>
          <a:prstGeom prst="rect">
            <a:avLst/>
          </a:prstGeom>
          <a:noFill/>
        </p:spPr>
        <p:txBody>
          <a:bodyPr wrap="none" rtlCol="0">
            <a:spAutoFit/>
          </a:bodyPr>
          <a:lstStyle/>
          <a:p>
            <a:r>
              <a:rPr lang="en-US" dirty="0">
                <a:latin typeface="Gill Sans MT" panose="020B0502020104020203" pitchFamily="34" charset="0"/>
              </a:rPr>
              <a:t>DOG</a:t>
            </a: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24210" cy="369332"/>
          </a:xfrm>
          <a:prstGeom prst="rect">
            <a:avLst/>
          </a:prstGeom>
          <a:noFill/>
        </p:spPr>
        <p:txBody>
          <a:bodyPr wrap="none" rtlCol="0">
            <a:spAutoFit/>
          </a:bodyPr>
          <a:lstStyle/>
          <a:p>
            <a:r>
              <a:rPr lang="en-US" dirty="0">
                <a:latin typeface="Gill Sans MT" panose="020B0502020104020203" pitchFamily="34" charset="0"/>
              </a:rPr>
              <a:t>CAT</a:t>
            </a:r>
          </a:p>
        </p:txBody>
      </p:sp>
      <p:sp>
        <p:nvSpPr>
          <p:cNvPr id="45" name="Rectangle: Rounded Corners 44">
            <a:extLst>
              <a:ext uri="{FF2B5EF4-FFF2-40B4-BE49-F238E27FC236}">
                <a16:creationId xmlns:a16="http://schemas.microsoft.com/office/drawing/2014/main" id="{76A98A9E-150F-4A22-B7A0-AB25A3773825}"/>
              </a:ext>
            </a:extLst>
          </p:cNvPr>
          <p:cNvSpPr/>
          <p:nvPr/>
        </p:nvSpPr>
        <p:spPr>
          <a:xfrm>
            <a:off x="9417328" y="3922675"/>
            <a:ext cx="2584463" cy="254899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6" name="TextBox 45">
            <a:extLst>
              <a:ext uri="{FF2B5EF4-FFF2-40B4-BE49-F238E27FC236}">
                <a16:creationId xmlns:a16="http://schemas.microsoft.com/office/drawing/2014/main" id="{381CD302-BCDF-47CD-91CC-259E72F0D187}"/>
              </a:ext>
            </a:extLst>
          </p:cNvPr>
          <p:cNvSpPr txBox="1"/>
          <p:nvPr/>
        </p:nvSpPr>
        <p:spPr>
          <a:xfrm>
            <a:off x="10261978" y="3981216"/>
            <a:ext cx="814005" cy="369332"/>
          </a:xfrm>
          <a:prstGeom prst="rect">
            <a:avLst/>
          </a:prstGeom>
          <a:noFill/>
        </p:spPr>
        <p:txBody>
          <a:bodyPr wrap="none" rtlCol="0">
            <a:spAutoFit/>
          </a:bodyPr>
          <a:lstStyle/>
          <a:p>
            <a:r>
              <a:rPr lang="en-US" dirty="0">
                <a:latin typeface="Gill Sans MT" panose="020B0502020104020203" pitchFamily="34" charset="0"/>
              </a:rPr>
              <a:t>TABLE</a:t>
            </a:r>
          </a:p>
        </p:txBody>
      </p:sp>
      <p:sp>
        <p:nvSpPr>
          <p:cNvPr id="47" name="Rectangle: Rounded Corners 46">
            <a:extLst>
              <a:ext uri="{FF2B5EF4-FFF2-40B4-BE49-F238E27FC236}">
                <a16:creationId xmlns:a16="http://schemas.microsoft.com/office/drawing/2014/main" id="{B072A20D-1FAE-4994-84D0-4BB509245E27}"/>
              </a:ext>
            </a:extLst>
          </p:cNvPr>
          <p:cNvSpPr/>
          <p:nvPr/>
        </p:nvSpPr>
        <p:spPr>
          <a:xfrm>
            <a:off x="6622864" y="3922675"/>
            <a:ext cx="2640306" cy="233323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TextBox 47">
            <a:extLst>
              <a:ext uri="{FF2B5EF4-FFF2-40B4-BE49-F238E27FC236}">
                <a16:creationId xmlns:a16="http://schemas.microsoft.com/office/drawing/2014/main" id="{71027800-0B70-4127-BA92-8329CBC1713E}"/>
              </a:ext>
            </a:extLst>
          </p:cNvPr>
          <p:cNvSpPr txBox="1"/>
          <p:nvPr/>
        </p:nvSpPr>
        <p:spPr>
          <a:xfrm>
            <a:off x="7443994" y="3932677"/>
            <a:ext cx="867545" cy="369332"/>
          </a:xfrm>
          <a:prstGeom prst="rect">
            <a:avLst/>
          </a:prstGeom>
          <a:noFill/>
        </p:spPr>
        <p:txBody>
          <a:bodyPr wrap="none" rtlCol="0">
            <a:spAutoFit/>
          </a:bodyPr>
          <a:lstStyle/>
          <a:p>
            <a:r>
              <a:rPr lang="en-US" dirty="0">
                <a:latin typeface="Gill Sans MT" panose="020B0502020104020203" pitchFamily="34" charset="0"/>
              </a:rPr>
              <a:t>CHAIR</a:t>
            </a:r>
          </a:p>
        </p:txBody>
      </p:sp>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443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sp>
        <p:nvSpPr>
          <p:cNvPr id="9" name="TextBox 8">
            <a:extLst>
              <a:ext uri="{FF2B5EF4-FFF2-40B4-BE49-F238E27FC236}">
                <a16:creationId xmlns:a16="http://schemas.microsoft.com/office/drawing/2014/main" id="{B866815C-C87D-406E-B14C-D8B41B50E20B}"/>
              </a:ext>
            </a:extLst>
          </p:cNvPr>
          <p:cNvSpPr txBox="1"/>
          <p:nvPr/>
        </p:nvSpPr>
        <p:spPr>
          <a:xfrm>
            <a:off x="451466" y="5811982"/>
            <a:ext cx="3993273" cy="461665"/>
          </a:xfrm>
          <a:prstGeom prst="rect">
            <a:avLst/>
          </a:prstGeom>
          <a:noFill/>
        </p:spPr>
        <p:txBody>
          <a:bodyPr wrap="none" rtlCol="0">
            <a:spAutoFit/>
          </a:bodyPr>
          <a:lstStyle/>
          <a:p>
            <a:r>
              <a:rPr lang="en-US" sz="2400" dirty="0">
                <a:latin typeface="Gill Sans MT" panose="020B0502020104020203" pitchFamily="34" charset="0"/>
              </a:rPr>
              <a:t>Gender-segregated classrooms</a:t>
            </a:r>
          </a:p>
        </p:txBody>
      </p:sp>
    </p:spTree>
    <p:extLst>
      <p:ext uri="{BB962C8B-B14F-4D97-AF65-F5344CB8AC3E}">
        <p14:creationId xmlns:p14="http://schemas.microsoft.com/office/powerpoint/2010/main" val="4269566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sp>
        <p:nvSpPr>
          <p:cNvPr id="9" name="TextBox 8">
            <a:extLst>
              <a:ext uri="{FF2B5EF4-FFF2-40B4-BE49-F238E27FC236}">
                <a16:creationId xmlns:a16="http://schemas.microsoft.com/office/drawing/2014/main" id="{C2323278-AFDB-465E-928B-B39530233F16}"/>
              </a:ext>
            </a:extLst>
          </p:cNvPr>
          <p:cNvSpPr txBox="1"/>
          <p:nvPr/>
        </p:nvSpPr>
        <p:spPr>
          <a:xfrm>
            <a:off x="451466" y="5811982"/>
            <a:ext cx="4127092" cy="830997"/>
          </a:xfrm>
          <a:prstGeom prst="rect">
            <a:avLst/>
          </a:prstGeom>
          <a:noFill/>
        </p:spPr>
        <p:txBody>
          <a:bodyPr wrap="none" rtlCol="0">
            <a:spAutoFit/>
          </a:bodyPr>
          <a:lstStyle/>
          <a:p>
            <a:r>
              <a:rPr lang="en-US" sz="2400" dirty="0">
                <a:latin typeface="Gill Sans MT" panose="020B0502020104020203" pitchFamily="34" charset="0"/>
              </a:rPr>
              <a:t>Gender-segregated classrooms</a:t>
            </a:r>
          </a:p>
          <a:p>
            <a:r>
              <a:rPr lang="en-US" sz="2400" dirty="0">
                <a:latin typeface="Gill Sans MT" panose="020B0502020104020203" pitchFamily="34" charset="0"/>
              </a:rPr>
              <a:t>Novel behavior (playing games)</a:t>
            </a:r>
          </a:p>
        </p:txBody>
      </p:sp>
    </p:spTree>
    <p:extLst>
      <p:ext uri="{BB962C8B-B14F-4D97-AF65-F5344CB8AC3E}">
        <p14:creationId xmlns:p14="http://schemas.microsoft.com/office/powerpoint/2010/main" val="947428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pic>
        <p:nvPicPr>
          <p:cNvPr id="15" name="Picture 14">
            <a:extLst>
              <a:ext uri="{FF2B5EF4-FFF2-40B4-BE49-F238E27FC236}">
                <a16:creationId xmlns:a16="http://schemas.microsoft.com/office/drawing/2014/main" id="{40140B70-521A-4B02-9E0D-9FDFD6FD2D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18" t="5759" r="4910" b="20094"/>
          <a:stretch/>
        </p:blipFill>
        <p:spPr>
          <a:xfrm>
            <a:off x="5237019" y="2427992"/>
            <a:ext cx="5629684" cy="3526286"/>
          </a:xfrm>
          <a:prstGeom prst="rect">
            <a:avLst/>
          </a:prstGeom>
          <a:ln>
            <a:solidFill>
              <a:schemeClr val="tx1"/>
            </a:solidFill>
          </a:ln>
        </p:spPr>
      </p:pic>
      <p:sp>
        <p:nvSpPr>
          <p:cNvPr id="16" name="TextBox 15">
            <a:extLst>
              <a:ext uri="{FF2B5EF4-FFF2-40B4-BE49-F238E27FC236}">
                <a16:creationId xmlns:a16="http://schemas.microsoft.com/office/drawing/2014/main" id="{D03C8F00-2F1B-4120-A514-93461088926A}"/>
              </a:ext>
            </a:extLst>
          </p:cNvPr>
          <p:cNvSpPr txBox="1"/>
          <p:nvPr/>
        </p:nvSpPr>
        <p:spPr>
          <a:xfrm>
            <a:off x="451466" y="5811982"/>
            <a:ext cx="4032514" cy="830997"/>
          </a:xfrm>
          <a:prstGeom prst="rect">
            <a:avLst/>
          </a:prstGeom>
          <a:noFill/>
        </p:spPr>
        <p:txBody>
          <a:bodyPr wrap="none" rtlCol="0">
            <a:spAutoFit/>
          </a:bodyPr>
          <a:lstStyle/>
          <a:p>
            <a:r>
              <a:rPr lang="en-US" sz="2400" dirty="0">
                <a:latin typeface="Gill Sans MT" panose="020B0502020104020203" pitchFamily="34" charset="0"/>
              </a:rPr>
              <a:t>Gender-segregated classrooms</a:t>
            </a:r>
          </a:p>
          <a:p>
            <a:r>
              <a:rPr lang="en-US" sz="2400" dirty="0">
                <a:latin typeface="Gill Sans MT" panose="020B0502020104020203" pitchFamily="34" charset="0"/>
              </a:rPr>
              <a:t>Novel behavior (playing games)</a:t>
            </a:r>
          </a:p>
        </p:txBody>
      </p:sp>
    </p:spTree>
    <p:extLst>
      <p:ext uri="{BB962C8B-B14F-4D97-AF65-F5344CB8AC3E}">
        <p14:creationId xmlns:p14="http://schemas.microsoft.com/office/powerpoint/2010/main" val="25644287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D88EC56-8D11-4C6C-AAEA-30ADE7013D24}"/>
              </a:ext>
            </a:extLst>
          </p:cNvPr>
          <p:cNvSpPr txBox="1">
            <a:spLocks/>
          </p:cNvSpPr>
          <p:nvPr/>
        </p:nvSpPr>
        <p:spPr>
          <a:xfrm>
            <a:off x="6555681" y="798935"/>
            <a:ext cx="5194302" cy="402706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Structural context</a:t>
            </a:r>
          </a:p>
        </p:txBody>
      </p:sp>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pic>
        <p:nvPicPr>
          <p:cNvPr id="9" name="Picture 8">
            <a:extLst>
              <a:ext uri="{FF2B5EF4-FFF2-40B4-BE49-F238E27FC236}">
                <a16:creationId xmlns:a16="http://schemas.microsoft.com/office/drawing/2014/main" id="{8D264D85-5FF0-46C1-B17D-D996B92C8E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005"/>
          <a:stretch/>
        </p:blipFill>
        <p:spPr>
          <a:xfrm>
            <a:off x="6713515" y="1285721"/>
            <a:ext cx="4878635" cy="3354985"/>
          </a:xfrm>
          <a:prstGeom prst="rect">
            <a:avLst/>
          </a:prstGeom>
        </p:spPr>
      </p:pic>
      <p:sp>
        <p:nvSpPr>
          <p:cNvPr id="12" name="Content Placeholder 2">
            <a:extLst>
              <a:ext uri="{FF2B5EF4-FFF2-40B4-BE49-F238E27FC236}">
                <a16:creationId xmlns:a16="http://schemas.microsoft.com/office/drawing/2014/main" id="{9E64BEFC-6E4D-4E94-B005-7C997B764CB4}"/>
              </a:ext>
            </a:extLst>
          </p:cNvPr>
          <p:cNvSpPr txBox="1">
            <a:spLocks/>
          </p:cNvSpPr>
          <p:nvPr/>
        </p:nvSpPr>
        <p:spPr>
          <a:xfrm>
            <a:off x="505516" y="798934"/>
            <a:ext cx="5194302" cy="4027065"/>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Nonstructural context</a:t>
            </a:r>
          </a:p>
        </p:txBody>
      </p:sp>
      <p:pic>
        <p:nvPicPr>
          <p:cNvPr id="14" name="Picture 13">
            <a:extLst>
              <a:ext uri="{FF2B5EF4-FFF2-40B4-BE49-F238E27FC236}">
                <a16:creationId xmlns:a16="http://schemas.microsoft.com/office/drawing/2014/main" id="{BBDE1AB1-4791-4165-8E76-9288225A6C47}"/>
              </a:ext>
            </a:extLst>
          </p:cNvPr>
          <p:cNvPicPr>
            <a:picLocks noChangeAspect="1"/>
          </p:cNvPicPr>
          <p:nvPr/>
        </p:nvPicPr>
        <p:blipFill rotWithShape="1">
          <a:blip r:embed="rId4">
            <a:extLst>
              <a:ext uri="{28A0092B-C50C-407E-A947-70E740481C1C}">
                <a14:useLocalDpi xmlns:a14="http://schemas.microsoft.com/office/drawing/2010/main" val="0"/>
              </a:ext>
            </a:extLst>
          </a:blip>
          <a:srcRect b="9317"/>
          <a:stretch/>
        </p:blipFill>
        <p:spPr>
          <a:xfrm>
            <a:off x="708741" y="1285722"/>
            <a:ext cx="4787851" cy="3354984"/>
          </a:xfrm>
          <a:prstGeom prst="rect">
            <a:avLst/>
          </a:prstGeom>
        </p:spPr>
      </p:pic>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sp>
        <p:nvSpPr>
          <p:cNvPr id="19" name="TextBox 18">
            <a:extLst>
              <a:ext uri="{FF2B5EF4-FFF2-40B4-BE49-F238E27FC236}">
                <a16:creationId xmlns:a16="http://schemas.microsoft.com/office/drawing/2014/main" id="{E8AB9B1F-7986-4389-A81D-7ADB3854A345}"/>
              </a:ext>
            </a:extLst>
          </p:cNvPr>
          <p:cNvSpPr txBox="1"/>
          <p:nvPr/>
        </p:nvSpPr>
        <p:spPr>
          <a:xfrm>
            <a:off x="6299198" y="5275609"/>
            <a:ext cx="5811399" cy="954107"/>
          </a:xfrm>
          <a:prstGeom prst="rect">
            <a:avLst/>
          </a:prstGeom>
          <a:noFill/>
        </p:spPr>
        <p:txBody>
          <a:bodyPr wrap="none" rtlCol="0">
            <a:spAutoFit/>
          </a:bodyPr>
          <a:lstStyle/>
          <a:p>
            <a:r>
              <a:rPr lang="en-US" sz="2800" dirty="0">
                <a:latin typeface="Gill Sans MT" panose="020B0502020104020203" pitchFamily="34" charset="0"/>
              </a:rPr>
              <a:t>Different gender categories subject to </a:t>
            </a:r>
            <a:br>
              <a:rPr lang="en-US" sz="2800" dirty="0">
                <a:latin typeface="Gill Sans MT" panose="020B0502020104020203" pitchFamily="34" charset="0"/>
              </a:rPr>
            </a:br>
            <a:r>
              <a:rPr lang="en-US" sz="2800" b="1" dirty="0">
                <a:latin typeface="Gill Sans MT" panose="020B0502020104020203" pitchFamily="34" charset="0"/>
              </a:rPr>
              <a:t>different</a:t>
            </a:r>
            <a:r>
              <a:rPr lang="en-US" sz="2800" dirty="0">
                <a:latin typeface="Gill Sans MT" panose="020B0502020104020203" pitchFamily="34" charset="0"/>
              </a:rPr>
              <a:t> social-structural contexts</a:t>
            </a:r>
          </a:p>
        </p:txBody>
      </p:sp>
      <p:sp>
        <p:nvSpPr>
          <p:cNvPr id="20" name="TextBox 19">
            <a:extLst>
              <a:ext uri="{FF2B5EF4-FFF2-40B4-BE49-F238E27FC236}">
                <a16:creationId xmlns:a16="http://schemas.microsoft.com/office/drawing/2014/main" id="{76A6D34F-6CB5-4BD5-8F02-B5F4C0B15AA2}"/>
              </a:ext>
            </a:extLst>
          </p:cNvPr>
          <p:cNvSpPr txBox="1"/>
          <p:nvPr/>
        </p:nvSpPr>
        <p:spPr>
          <a:xfrm>
            <a:off x="249033" y="5275609"/>
            <a:ext cx="5811399" cy="954107"/>
          </a:xfrm>
          <a:prstGeom prst="rect">
            <a:avLst/>
          </a:prstGeom>
          <a:noFill/>
        </p:spPr>
        <p:txBody>
          <a:bodyPr wrap="none" rtlCol="0">
            <a:spAutoFit/>
          </a:bodyPr>
          <a:lstStyle/>
          <a:p>
            <a:r>
              <a:rPr lang="en-US" sz="2800" dirty="0">
                <a:latin typeface="Gill Sans MT" panose="020B0502020104020203" pitchFamily="34" charset="0"/>
              </a:rPr>
              <a:t>Different gender categories subject to </a:t>
            </a:r>
            <a:br>
              <a:rPr lang="en-US" sz="2800" dirty="0">
                <a:latin typeface="Gill Sans MT" panose="020B0502020104020203" pitchFamily="34" charset="0"/>
              </a:rPr>
            </a:br>
            <a:r>
              <a:rPr lang="en-US" sz="2800" b="1" dirty="0">
                <a:latin typeface="Gill Sans MT" panose="020B0502020104020203" pitchFamily="34" charset="0"/>
              </a:rPr>
              <a:t>equivalent</a:t>
            </a:r>
            <a:r>
              <a:rPr lang="en-US" sz="2800" dirty="0">
                <a:latin typeface="Gill Sans MT" panose="020B0502020104020203" pitchFamily="34" charset="0"/>
              </a:rPr>
              <a:t> social-structural contexts</a:t>
            </a:r>
          </a:p>
        </p:txBody>
      </p:sp>
      <p:sp>
        <p:nvSpPr>
          <p:cNvPr id="21" name="Rectangle 20">
            <a:extLst>
              <a:ext uri="{FF2B5EF4-FFF2-40B4-BE49-F238E27FC236}">
                <a16:creationId xmlns:a16="http://schemas.microsoft.com/office/drawing/2014/main" id="{9D433F98-65B6-4716-B409-64611D9F8C92}"/>
              </a:ext>
            </a:extLst>
          </p:cNvPr>
          <p:cNvSpPr/>
          <p:nvPr/>
        </p:nvSpPr>
        <p:spPr>
          <a:xfrm>
            <a:off x="7495482" y="4766065"/>
            <a:ext cx="3314700" cy="400110"/>
          </a:xfrm>
          <a:prstGeom prst="rect">
            <a:avLst/>
          </a:prstGeom>
        </p:spPr>
        <p:txBody>
          <a:bodyPr wrap="square">
            <a:spAutoFit/>
          </a:bodyPr>
          <a:lstStyle/>
          <a:p>
            <a:pPr algn="ctr"/>
            <a:r>
              <a:rPr lang="en-US" sz="2000" dirty="0">
                <a:latin typeface="Gill Sans MT" panose="020B0502020104020203" pitchFamily="34" charset="0"/>
              </a:rPr>
              <a:t>bucket sizes counterbalanced</a:t>
            </a:r>
          </a:p>
        </p:txBody>
      </p:sp>
      <p:sp>
        <p:nvSpPr>
          <p:cNvPr id="22" name="Rectangle 21">
            <a:extLst>
              <a:ext uri="{FF2B5EF4-FFF2-40B4-BE49-F238E27FC236}">
                <a16:creationId xmlns:a16="http://schemas.microsoft.com/office/drawing/2014/main" id="{B7B12E89-0A4E-4508-8488-9E83F32E3423}"/>
              </a:ext>
            </a:extLst>
          </p:cNvPr>
          <p:cNvSpPr/>
          <p:nvPr/>
        </p:nvSpPr>
        <p:spPr>
          <a:xfrm>
            <a:off x="0" y="6402241"/>
            <a:ext cx="5029200" cy="400110"/>
          </a:xfrm>
          <a:prstGeom prst="rect">
            <a:avLst/>
          </a:prstGeom>
        </p:spPr>
        <p:txBody>
          <a:bodyPr wrap="square">
            <a:spAutoFit/>
          </a:bodyPr>
          <a:lstStyle/>
          <a:p>
            <a:r>
              <a:rPr lang="en-US" sz="2000" dirty="0">
                <a:latin typeface="Gill Sans MT" panose="020B0502020104020203" pitchFamily="34" charset="0"/>
              </a:rPr>
              <a:t>memory check: bucket sizes in each classroom</a:t>
            </a:r>
          </a:p>
        </p:txBody>
      </p:sp>
    </p:spTree>
    <p:extLst>
      <p:ext uri="{BB962C8B-B14F-4D97-AF65-F5344CB8AC3E}">
        <p14:creationId xmlns:p14="http://schemas.microsoft.com/office/powerpoint/2010/main" val="3888572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6" name="Rectangle 5">
            <a:extLst>
              <a:ext uri="{FF2B5EF4-FFF2-40B4-BE49-F238E27FC236}">
                <a16:creationId xmlns:a16="http://schemas.microsoft.com/office/drawing/2014/main" id="{62201C9C-964D-4B2E-82EB-5DB4A684B58C}"/>
              </a:ext>
            </a:extLst>
          </p:cNvPr>
          <p:cNvSpPr/>
          <p:nvPr/>
        </p:nvSpPr>
        <p:spPr>
          <a:xfrm>
            <a:off x="7408170" y="700955"/>
            <a:ext cx="3520003" cy="830997"/>
          </a:xfrm>
          <a:prstGeom prst="rect">
            <a:avLst/>
          </a:prstGeom>
        </p:spPr>
        <p:txBody>
          <a:bodyPr wrap="none">
            <a:spAutoFit/>
          </a:bodyPr>
          <a:lstStyle/>
          <a:p>
            <a:pPr algn="ctr"/>
            <a:r>
              <a:rPr lang="en-US" sz="2400" b="1" dirty="0">
                <a:latin typeface="Gill Sans MT" panose="020B0502020104020203" pitchFamily="34" charset="0"/>
              </a:rPr>
              <a:t>boys in boys’ classroom</a:t>
            </a:r>
            <a:br>
              <a:rPr lang="en-US" sz="2400" b="1" dirty="0">
                <a:latin typeface="Gill Sans MT" panose="020B0502020104020203" pitchFamily="34" charset="0"/>
              </a:rPr>
            </a:br>
            <a:r>
              <a:rPr lang="en-US" sz="2400" dirty="0">
                <a:latin typeface="Gill Sans MT" panose="020B0502020104020203" pitchFamily="34" charset="0"/>
              </a:rPr>
              <a:t>play a lot of Green-Ball</a:t>
            </a:r>
          </a:p>
        </p:txBody>
      </p:sp>
      <p:sp>
        <p:nvSpPr>
          <p:cNvPr id="16" name="Rectangle 15">
            <a:extLst>
              <a:ext uri="{FF2B5EF4-FFF2-40B4-BE49-F238E27FC236}">
                <a16:creationId xmlns:a16="http://schemas.microsoft.com/office/drawing/2014/main" id="{46625131-1879-445D-AB6C-B02BB3F84096}"/>
              </a:ext>
            </a:extLst>
          </p:cNvPr>
          <p:cNvSpPr/>
          <p:nvPr/>
        </p:nvSpPr>
        <p:spPr>
          <a:xfrm>
            <a:off x="1746668" y="700955"/>
            <a:ext cx="3445495" cy="830997"/>
          </a:xfrm>
          <a:prstGeom prst="rect">
            <a:avLst/>
          </a:prstGeom>
        </p:spPr>
        <p:txBody>
          <a:bodyPr wrap="none">
            <a:spAutoFit/>
          </a:bodyPr>
          <a:lstStyle/>
          <a:p>
            <a:pPr algn="ctr"/>
            <a:r>
              <a:rPr lang="en-US" sz="2400" b="1" dirty="0">
                <a:latin typeface="Gill Sans MT" panose="020B0502020104020203" pitchFamily="34" charset="0"/>
              </a:rPr>
              <a:t>girls in girls’ classroom</a:t>
            </a:r>
            <a:br>
              <a:rPr lang="en-US" sz="2400" dirty="0">
                <a:latin typeface="Gill Sans MT" panose="020B0502020104020203" pitchFamily="34" charset="0"/>
              </a:rPr>
            </a:br>
            <a:r>
              <a:rPr lang="en-US" sz="2400" dirty="0">
                <a:latin typeface="Gill Sans MT" panose="020B0502020104020203" pitchFamily="34" charset="0"/>
              </a:rPr>
              <a:t>play a lot of Yellow-Ball</a:t>
            </a:r>
          </a:p>
        </p:txBody>
      </p:sp>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a:t>
            </a:r>
            <a:r>
              <a:rPr lang="en-US" sz="2800" b="1" dirty="0">
                <a:solidFill>
                  <a:schemeClr val="bg1"/>
                </a:solidFill>
                <a:latin typeface="Gill Sans MT" panose="020B0502020104020203" pitchFamily="34" charset="0"/>
              </a:rPr>
              <a:t>Statistical evidence of property </a:t>
            </a:r>
            <a:r>
              <a:rPr lang="en-US" sz="2800" dirty="0">
                <a:solidFill>
                  <a:schemeClr val="bg1">
                    <a:lumMod val="75000"/>
                  </a:schemeClr>
                </a:solidFill>
                <a:latin typeface="Gill Sans MT" panose="020B0502020104020203" pitchFamily="34" charset="0"/>
              </a:rPr>
              <a:t>&gt;  Explanation  &gt;  Measure essentialism</a:t>
            </a:r>
          </a:p>
        </p:txBody>
      </p:sp>
      <p:pic>
        <p:nvPicPr>
          <p:cNvPr id="18" name="Picture 17">
            <a:extLst>
              <a:ext uri="{FF2B5EF4-FFF2-40B4-BE49-F238E27FC236}">
                <a16:creationId xmlns:a16="http://schemas.microsoft.com/office/drawing/2014/main" id="{18CC8550-B25F-409A-8075-8864EC9235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28" t="6061" r="33609" b="5803"/>
          <a:stretch/>
        </p:blipFill>
        <p:spPr>
          <a:xfrm>
            <a:off x="6963462" y="1515838"/>
            <a:ext cx="4409418" cy="4901835"/>
          </a:xfrm>
          <a:prstGeom prst="rect">
            <a:avLst/>
          </a:prstGeom>
        </p:spPr>
      </p:pic>
      <p:pic>
        <p:nvPicPr>
          <p:cNvPr id="19" name="Picture 18">
            <a:extLst>
              <a:ext uri="{FF2B5EF4-FFF2-40B4-BE49-F238E27FC236}">
                <a16:creationId xmlns:a16="http://schemas.microsoft.com/office/drawing/2014/main" id="{8EF66636-B935-4BB4-B415-3EB551E520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89" t="5455" r="32149" b="5803"/>
          <a:stretch/>
        </p:blipFill>
        <p:spPr>
          <a:xfrm>
            <a:off x="1311962" y="1515838"/>
            <a:ext cx="4314907" cy="4885721"/>
          </a:xfrm>
          <a:prstGeom prst="rect">
            <a:avLst/>
          </a:prstGeom>
        </p:spPr>
      </p:pic>
      <p:sp>
        <p:nvSpPr>
          <p:cNvPr id="20" name="Rectangle 19">
            <a:extLst>
              <a:ext uri="{FF2B5EF4-FFF2-40B4-BE49-F238E27FC236}">
                <a16:creationId xmlns:a16="http://schemas.microsoft.com/office/drawing/2014/main" id="{2613EF74-FED0-48CF-8395-6BB73236F0F4}"/>
              </a:ext>
            </a:extLst>
          </p:cNvPr>
          <p:cNvSpPr/>
          <p:nvPr/>
        </p:nvSpPr>
        <p:spPr>
          <a:xfrm>
            <a:off x="0" y="6423345"/>
            <a:ext cx="6375400" cy="400110"/>
          </a:xfrm>
          <a:prstGeom prst="rect">
            <a:avLst/>
          </a:prstGeom>
        </p:spPr>
        <p:txBody>
          <a:bodyPr wrap="square">
            <a:spAutoFit/>
          </a:bodyPr>
          <a:lstStyle/>
          <a:p>
            <a:r>
              <a:rPr lang="en-US" sz="2000" dirty="0">
                <a:latin typeface="Gill Sans MT" panose="020B0502020104020203" pitchFamily="34" charset="0"/>
              </a:rPr>
              <a:t>memory check: game played most often by each gender</a:t>
            </a:r>
          </a:p>
        </p:txBody>
      </p:sp>
      <p:sp>
        <p:nvSpPr>
          <p:cNvPr id="2" name="Rectangle 1">
            <a:extLst>
              <a:ext uri="{FF2B5EF4-FFF2-40B4-BE49-F238E27FC236}">
                <a16:creationId xmlns:a16="http://schemas.microsoft.com/office/drawing/2014/main" id="{46B41594-9F1A-4BDC-BBBB-4D48343CD2F4}"/>
              </a:ext>
            </a:extLst>
          </p:cNvPr>
          <p:cNvSpPr/>
          <p:nvPr/>
        </p:nvSpPr>
        <p:spPr>
          <a:xfrm>
            <a:off x="5442351" y="793287"/>
            <a:ext cx="1747273" cy="646331"/>
          </a:xfrm>
          <a:prstGeom prst="rect">
            <a:avLst/>
          </a:prstGeom>
        </p:spPr>
        <p:txBody>
          <a:bodyPr wrap="none">
            <a:spAutoFit/>
          </a:bodyPr>
          <a:lstStyle/>
          <a:p>
            <a:pPr algn="ctr"/>
            <a:r>
              <a:rPr lang="en-US" dirty="0">
                <a:latin typeface="Gill Sans MT" panose="020B0502020104020203" pitchFamily="34" charset="0"/>
              </a:rPr>
              <a:t>game</a:t>
            </a:r>
          </a:p>
          <a:p>
            <a:pPr algn="ctr"/>
            <a:r>
              <a:rPr lang="en-US" dirty="0">
                <a:latin typeface="Gill Sans MT" panose="020B0502020104020203" pitchFamily="34" charset="0"/>
              </a:rPr>
              <a:t>counterbalanced</a:t>
            </a:r>
          </a:p>
        </p:txBody>
      </p:sp>
    </p:spTree>
    <p:extLst>
      <p:ext uri="{BB962C8B-B14F-4D97-AF65-F5344CB8AC3E}">
        <p14:creationId xmlns:p14="http://schemas.microsoft.com/office/powerpoint/2010/main" val="4012705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a:t>
            </a:r>
            <a:r>
              <a:rPr lang="en-US" sz="2800" b="1" dirty="0">
                <a:solidFill>
                  <a:schemeClr val="bg1"/>
                </a:solidFill>
                <a:latin typeface="Gill Sans MT" panose="020B0502020104020203" pitchFamily="34" charset="0"/>
              </a:rPr>
              <a:t>Explanation</a:t>
            </a:r>
            <a:r>
              <a:rPr lang="en-US" sz="2800" dirty="0">
                <a:solidFill>
                  <a:schemeClr val="bg1">
                    <a:lumMod val="75000"/>
                  </a:schemeClr>
                </a:solidFill>
                <a:latin typeface="Gill Sans MT" panose="020B0502020104020203" pitchFamily="34" charset="0"/>
              </a:rPr>
              <a:t>  &gt;  Measure essentialism</a:t>
            </a:r>
          </a:p>
        </p:txBody>
      </p:sp>
      <p:sp>
        <p:nvSpPr>
          <p:cNvPr id="3" name="Content Placeholder 2"/>
          <p:cNvSpPr>
            <a:spLocks noGrp="1"/>
          </p:cNvSpPr>
          <p:nvPr>
            <p:ph idx="1"/>
          </p:nvPr>
        </p:nvSpPr>
        <p:spPr>
          <a:xfrm>
            <a:off x="2621228" y="4936602"/>
            <a:ext cx="6949543" cy="1402079"/>
          </a:xfrm>
          <a:solidFill>
            <a:schemeClr val="bg1">
              <a:lumMod val="85000"/>
              <a:alpha val="43000"/>
            </a:schemeClr>
          </a:solidFill>
          <a:ln>
            <a:solidFill>
              <a:schemeClr val="tx1"/>
            </a:solidFill>
          </a:ln>
        </p:spPr>
        <p:txBody>
          <a:bodyPr>
            <a:normAutofit fontScale="92500"/>
          </a:bodyPr>
          <a:lstStyle/>
          <a:p>
            <a:pPr lvl="0"/>
            <a:r>
              <a:rPr lang="en-US" sz="3000" b="1" dirty="0"/>
              <a:t>Formal explanation</a:t>
            </a:r>
          </a:p>
          <a:p>
            <a:pPr lvl="0"/>
            <a:r>
              <a:rPr lang="en-US" sz="3000" dirty="0">
                <a:latin typeface="Cambria" panose="02040503050406030204" pitchFamily="18" charset="0"/>
                <a:ea typeface="Cambria" panose="02040503050406030204" pitchFamily="18" charset="0"/>
              </a:rPr>
              <a:t>Here’s Suzy. </a:t>
            </a:r>
            <a:br>
              <a:rPr lang="en-US" sz="3000" dirty="0">
                <a:latin typeface="Cambria" panose="02040503050406030204" pitchFamily="18" charset="0"/>
                <a:ea typeface="Cambria" panose="02040503050406030204" pitchFamily="18" charset="0"/>
              </a:rPr>
            </a:br>
            <a:r>
              <a:rPr lang="en-US" sz="3000" dirty="0">
                <a:latin typeface="Cambria" panose="02040503050406030204" pitchFamily="18" charset="0"/>
                <a:ea typeface="Cambria" panose="02040503050406030204" pitchFamily="18" charset="0"/>
              </a:rPr>
              <a:t>She plays Yellow-Ball because she is a girl.</a:t>
            </a:r>
          </a:p>
        </p:txBody>
      </p:sp>
      <p:pic>
        <p:nvPicPr>
          <p:cNvPr id="5122" name="Picture 2" descr="https://puu.sh/C9wq9/919d1d21f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28" y="664575"/>
            <a:ext cx="4081145" cy="273604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2621229" y="3400624"/>
            <a:ext cx="6949542"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Control explanation</a:t>
            </a:r>
          </a:p>
          <a:p>
            <a:r>
              <a:rPr lang="en-US" sz="2800" dirty="0">
                <a:latin typeface="Cambria" panose="02040503050406030204" pitchFamily="18" charset="0"/>
                <a:ea typeface="Cambria" panose="02040503050406030204" pitchFamily="18" charset="0"/>
              </a:rPr>
              <a:t>Here’s Suzy.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She is a girl. She plays Yellow-Ball.</a:t>
            </a:r>
          </a:p>
        </p:txBody>
      </p:sp>
      <p:sp>
        <p:nvSpPr>
          <p:cNvPr id="6" name="Content Placeholder 2">
            <a:extLst>
              <a:ext uri="{FF2B5EF4-FFF2-40B4-BE49-F238E27FC236}">
                <a16:creationId xmlns:a16="http://schemas.microsoft.com/office/drawing/2014/main" id="{16A592E8-D1BA-407B-A319-4AC392D20572}"/>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adapted from </a:t>
            </a: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Tree>
    <p:extLst>
      <p:ext uri="{BB962C8B-B14F-4D97-AF65-F5344CB8AC3E}">
        <p14:creationId xmlns:p14="http://schemas.microsoft.com/office/powerpoint/2010/main" val="30580187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
        <p:nvSpPr>
          <p:cNvPr id="31" name="Content Placeholder 2">
            <a:extLst>
              <a:ext uri="{FF2B5EF4-FFF2-40B4-BE49-F238E27FC236}">
                <a16:creationId xmlns:a16="http://schemas.microsoft.com/office/drawing/2014/main" id="{60C4A97F-6AF9-42B0-92DD-5ED84F863C8B}"/>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DVs from </a:t>
            </a: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Tree>
    <p:extLst>
      <p:ext uri="{BB962C8B-B14F-4D97-AF65-F5344CB8AC3E}">
        <p14:creationId xmlns:p14="http://schemas.microsoft.com/office/powerpoint/2010/main" val="2797232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graphicFrame>
        <p:nvGraphicFramePr>
          <p:cNvPr id="9" name="Table 8">
            <a:extLst>
              <a:ext uri="{FF2B5EF4-FFF2-40B4-BE49-F238E27FC236}">
                <a16:creationId xmlns:a16="http://schemas.microsoft.com/office/drawing/2014/main" id="{6E52B6DE-DE84-4C83-9887-7E2631ECFF90}"/>
              </a:ext>
            </a:extLst>
          </p:cNvPr>
          <p:cNvGraphicFramePr>
            <a:graphicFrameLocks noGrp="1"/>
          </p:cNvGraphicFramePr>
          <p:nvPr>
            <p:extLst>
              <p:ext uri="{D42A27DB-BD31-4B8C-83A1-F6EECF244321}">
                <p14:modId xmlns:p14="http://schemas.microsoft.com/office/powerpoint/2010/main" val="3399270049"/>
              </p:ext>
            </p:extLst>
          </p:nvPr>
        </p:nvGraphicFramePr>
        <p:xfrm>
          <a:off x="517525" y="1205345"/>
          <a:ext cx="11487152" cy="5639839"/>
        </p:xfrm>
        <a:graphic>
          <a:graphicData uri="http://schemas.openxmlformats.org/drawingml/2006/table">
            <a:tbl>
              <a:tblPr/>
              <a:tblGrid>
                <a:gridCol w="1301938">
                  <a:extLst>
                    <a:ext uri="{9D8B030D-6E8A-4147-A177-3AD203B41FA5}">
                      <a16:colId xmlns:a16="http://schemas.microsoft.com/office/drawing/2014/main" val="662466025"/>
                    </a:ext>
                  </a:extLst>
                </a:gridCol>
                <a:gridCol w="5664277">
                  <a:extLst>
                    <a:ext uri="{9D8B030D-6E8A-4147-A177-3AD203B41FA5}">
                      <a16:colId xmlns:a16="http://schemas.microsoft.com/office/drawing/2014/main" val="806485389"/>
                    </a:ext>
                  </a:extLst>
                </a:gridCol>
                <a:gridCol w="4520937">
                  <a:extLst>
                    <a:ext uri="{9D8B030D-6E8A-4147-A177-3AD203B41FA5}">
                      <a16:colId xmlns:a16="http://schemas.microsoft.com/office/drawing/2014/main" val="889491598"/>
                    </a:ext>
                  </a:extLst>
                </a:gridCol>
              </a:tblGrid>
              <a:tr h="126054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3166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3647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(3-point)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16490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232674"/>
                  </a:ext>
                </a:extLst>
              </a:tr>
            </a:tbl>
          </a:graphicData>
        </a:graphic>
      </p:graphicFrame>
      <p:pic>
        <p:nvPicPr>
          <p:cNvPr id="12" name="Picture 11">
            <a:extLst>
              <a:ext uri="{FF2B5EF4-FFF2-40B4-BE49-F238E27FC236}">
                <a16:creationId xmlns:a16="http://schemas.microsoft.com/office/drawing/2014/main" id="{B47C225B-70BE-44D9-899D-8EE587F0A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1582" y="1353783"/>
            <a:ext cx="659004" cy="928501"/>
          </a:xfrm>
          <a:prstGeom prst="rect">
            <a:avLst/>
          </a:prstGeom>
        </p:spPr>
      </p:pic>
      <p:pic>
        <p:nvPicPr>
          <p:cNvPr id="13" name="Picture 12">
            <a:extLst>
              <a:ext uri="{FF2B5EF4-FFF2-40B4-BE49-F238E27FC236}">
                <a16:creationId xmlns:a16="http://schemas.microsoft.com/office/drawing/2014/main" id="{43ED4D60-EDE3-408E-9922-7ADCA91F576B}"/>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9590716" y="1320638"/>
            <a:ext cx="1673031" cy="1033257"/>
          </a:xfrm>
          <a:prstGeom prst="rect">
            <a:avLst/>
          </a:prstGeom>
        </p:spPr>
      </p:pic>
      <p:pic>
        <p:nvPicPr>
          <p:cNvPr id="14" name="Picture 13">
            <a:extLst>
              <a:ext uri="{FF2B5EF4-FFF2-40B4-BE49-F238E27FC236}">
                <a16:creationId xmlns:a16="http://schemas.microsoft.com/office/drawing/2014/main" id="{4D9F2447-781C-47E2-9125-32A89B3D77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401" t="29445" r="21216" b="12775"/>
          <a:stretch/>
        </p:blipFill>
        <p:spPr>
          <a:xfrm>
            <a:off x="10025330" y="2536306"/>
            <a:ext cx="954826" cy="913676"/>
          </a:xfrm>
          <a:prstGeom prst="rect">
            <a:avLst/>
          </a:prstGeom>
        </p:spPr>
      </p:pic>
      <p:pic>
        <p:nvPicPr>
          <p:cNvPr id="15" name="Picture 14">
            <a:extLst>
              <a:ext uri="{FF2B5EF4-FFF2-40B4-BE49-F238E27FC236}">
                <a16:creationId xmlns:a16="http://schemas.microsoft.com/office/drawing/2014/main" id="{5E4A9ABE-B6D6-48D5-B6D1-F83BE5CE2562}"/>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8138301" y="2587354"/>
            <a:ext cx="1516081" cy="936325"/>
          </a:xfrm>
          <a:prstGeom prst="rect">
            <a:avLst/>
          </a:prstGeom>
        </p:spPr>
      </p:pic>
      <p:pic>
        <p:nvPicPr>
          <p:cNvPr id="16" name="Picture 15">
            <a:extLst>
              <a:ext uri="{FF2B5EF4-FFF2-40B4-BE49-F238E27FC236}">
                <a16:creationId xmlns:a16="http://schemas.microsoft.com/office/drawing/2014/main" id="{171A6BCA-550A-4CEA-BA5A-FA56CD2EB94C}"/>
              </a:ext>
            </a:extLst>
          </p:cNvPr>
          <p:cNvPicPr>
            <a:picLocks noChangeAspect="1"/>
          </p:cNvPicPr>
          <p:nvPr/>
        </p:nvPicPr>
        <p:blipFill rotWithShape="1">
          <a:blip r:embed="rId4">
            <a:extLst>
              <a:ext uri="{28A0092B-C50C-407E-A947-70E740481C1C}">
                <a14:useLocalDpi xmlns:a14="http://schemas.microsoft.com/office/drawing/2010/main" val="0"/>
              </a:ext>
            </a:extLst>
          </a:blip>
          <a:srcRect l="10014" t="6795" r="12338" b="12558"/>
          <a:stretch/>
        </p:blipFill>
        <p:spPr>
          <a:xfrm>
            <a:off x="9173195" y="3988562"/>
            <a:ext cx="852134" cy="592789"/>
          </a:xfrm>
          <a:prstGeom prst="rect">
            <a:avLst/>
          </a:prstGeom>
        </p:spPr>
      </p:pic>
      <p:pic>
        <p:nvPicPr>
          <p:cNvPr id="17" name="Picture 2" descr="Image result for cartoon parents drawing">
            <a:extLst>
              <a:ext uri="{FF2B5EF4-FFF2-40B4-BE49-F238E27FC236}">
                <a16:creationId xmlns:a16="http://schemas.microsoft.com/office/drawing/2014/main" id="{EA82B189-FFE0-43DE-83F3-CECF3F090B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76" t="9476" r="4355" b="64717"/>
          <a:stretch/>
        </p:blipFill>
        <p:spPr bwMode="auto">
          <a:xfrm>
            <a:off x="10025329" y="3665573"/>
            <a:ext cx="824757" cy="76925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8BFFE0-3198-497C-93A6-EF5A92797AE6}"/>
              </a:ext>
            </a:extLst>
          </p:cNvPr>
          <p:cNvGrpSpPr/>
          <p:nvPr/>
        </p:nvGrpSpPr>
        <p:grpSpPr>
          <a:xfrm>
            <a:off x="8507492" y="3779873"/>
            <a:ext cx="665703" cy="645978"/>
            <a:chOff x="887891" y="1985962"/>
            <a:chExt cx="2477533" cy="2404123"/>
          </a:xfrm>
        </p:grpSpPr>
        <p:pic>
          <p:nvPicPr>
            <p:cNvPr id="19" name="Picture 2" descr="Image result for cartoon parents drawing">
              <a:extLst>
                <a:ext uri="{FF2B5EF4-FFF2-40B4-BE49-F238E27FC236}">
                  <a16:creationId xmlns:a16="http://schemas.microsoft.com/office/drawing/2014/main" id="{53F380C8-4A85-4AA4-BB88-8826BD9151F8}"/>
                </a:ext>
              </a:extLst>
            </p:cNvPr>
            <p:cNvPicPr>
              <a:picLocks noChangeAspect="1" noChangeArrowheads="1"/>
            </p:cNvPicPr>
            <p:nvPr/>
          </p:nvPicPr>
          <p:blipFill rotWithShape="1">
            <a:blip r:embed="rId7">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25204F3A-939C-4381-827C-E26C40ECB56C}"/>
                </a:ext>
              </a:extLst>
            </p:cNvPr>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309F430-87C9-4CA3-A987-EFA7A2BFE680}"/>
                </a:ext>
              </a:extLst>
            </p:cNvPr>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8310FF92-774A-4B2C-ADFF-674C372FD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195" y="4696960"/>
            <a:ext cx="1082969" cy="725347"/>
          </a:xfrm>
          <a:prstGeom prst="rect">
            <a:avLst/>
          </a:prstGeom>
        </p:spPr>
      </p:pic>
      <p:pic>
        <p:nvPicPr>
          <p:cNvPr id="23" name="Picture 22">
            <a:extLst>
              <a:ext uri="{FF2B5EF4-FFF2-40B4-BE49-F238E27FC236}">
                <a16:creationId xmlns:a16="http://schemas.microsoft.com/office/drawing/2014/main" id="{DAAC34B1-CD16-4268-A37B-3313C7E2FCA4}"/>
              </a:ext>
            </a:extLst>
          </p:cNvPr>
          <p:cNvPicPr>
            <a:picLocks noChangeAspect="1"/>
          </p:cNvPicPr>
          <p:nvPr/>
        </p:nvPicPr>
        <p:blipFill rotWithShape="1">
          <a:blip r:embed="rId8">
            <a:extLst>
              <a:ext uri="{28A0092B-C50C-407E-A947-70E740481C1C}">
                <a14:useLocalDpi xmlns:a14="http://schemas.microsoft.com/office/drawing/2010/main" val="0"/>
              </a:ext>
            </a:extLst>
          </a:blip>
          <a:srcRect l="33005" r="30748" b="47606"/>
          <a:stretch/>
        </p:blipFill>
        <p:spPr>
          <a:xfrm>
            <a:off x="8551151" y="4935472"/>
            <a:ext cx="519933" cy="608186"/>
          </a:xfrm>
          <a:prstGeom prst="rect">
            <a:avLst/>
          </a:prstGeom>
        </p:spPr>
      </p:pic>
      <p:pic>
        <p:nvPicPr>
          <p:cNvPr id="24" name="Picture 6" descr="http://clipart-library.com/images/zTX5r8EGc.jpg">
            <a:extLst>
              <a:ext uri="{FF2B5EF4-FFF2-40B4-BE49-F238E27FC236}">
                <a16:creationId xmlns:a16="http://schemas.microsoft.com/office/drawing/2014/main" id="{7326F1E6-5190-4496-9DC6-049D4959F15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3957" b="41911"/>
          <a:stretch/>
        </p:blipFill>
        <p:spPr bwMode="auto">
          <a:xfrm>
            <a:off x="10281608" y="4988456"/>
            <a:ext cx="693380" cy="5022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artoon Images Of Children Learning Background 1 HD Wallpapers ">
            <a:extLst>
              <a:ext uri="{FF2B5EF4-FFF2-40B4-BE49-F238E27FC236}">
                <a16:creationId xmlns:a16="http://schemas.microsoft.com/office/drawing/2014/main" id="{28381D7E-53B9-4A7C-8A17-427EDDEDC2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7603" r="2968" b="56061"/>
          <a:stretch/>
        </p:blipFill>
        <p:spPr bwMode="auto">
          <a:xfrm>
            <a:off x="7763196" y="4663168"/>
            <a:ext cx="615523" cy="4302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cartoon school children girls">
            <a:extLst>
              <a:ext uri="{FF2B5EF4-FFF2-40B4-BE49-F238E27FC236}">
                <a16:creationId xmlns:a16="http://schemas.microsoft.com/office/drawing/2014/main" id="{B54AF52B-A616-4178-A374-1095BC0EB3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527" r="29594" b="47618"/>
          <a:stretch/>
        </p:blipFill>
        <p:spPr bwMode="auto">
          <a:xfrm>
            <a:off x="10969797" y="4573526"/>
            <a:ext cx="693381" cy="6029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0D63501-8389-4B58-A84B-37FDEBD2C3F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9812" t="5903" r="33506" b="32459"/>
          <a:stretch/>
        </p:blipFill>
        <p:spPr>
          <a:xfrm>
            <a:off x="9714679" y="5825772"/>
            <a:ext cx="703626" cy="913615"/>
          </a:xfrm>
          <a:prstGeom prst="rect">
            <a:avLst/>
          </a:prstGeom>
        </p:spPr>
      </p:pic>
      <p:sp>
        <p:nvSpPr>
          <p:cNvPr id="28" name="Content Placeholder 2">
            <a:extLst>
              <a:ext uri="{FF2B5EF4-FFF2-40B4-BE49-F238E27FC236}">
                <a16:creationId xmlns:a16="http://schemas.microsoft.com/office/drawing/2014/main" id="{8AC65D4A-6C71-4450-9E6E-FD2AC5C486E4}"/>
              </a:ext>
            </a:extLst>
          </p:cNvPr>
          <p:cNvSpPr txBox="1">
            <a:spLocks/>
          </p:cNvSpPr>
          <p:nvPr/>
        </p:nvSpPr>
        <p:spPr>
          <a:xfrm rot="16200000">
            <a:off x="-1541911" y="3474801"/>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29" name="Content Placeholder 2">
            <a:extLst>
              <a:ext uri="{FF2B5EF4-FFF2-40B4-BE49-F238E27FC236}">
                <a16:creationId xmlns:a16="http://schemas.microsoft.com/office/drawing/2014/main" id="{1A9C02D2-6AA5-408E-A2EA-F6EDB5B94027}"/>
              </a:ext>
            </a:extLst>
          </p:cNvPr>
          <p:cNvSpPr txBox="1">
            <a:spLocks/>
          </p:cNvSpPr>
          <p:nvPr/>
        </p:nvSpPr>
        <p:spPr>
          <a:xfrm rot="16200000">
            <a:off x="-493676" y="5935467"/>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pic>
        <p:nvPicPr>
          <p:cNvPr id="30" name="Picture 29">
            <a:extLst>
              <a:ext uri="{FF2B5EF4-FFF2-40B4-BE49-F238E27FC236}">
                <a16:creationId xmlns:a16="http://schemas.microsoft.com/office/drawing/2014/main" id="{5C8E904A-83F8-47C0-A612-6A8EF3C1E99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9712" t="16420" r="26880" b="19551"/>
          <a:stretch/>
        </p:blipFill>
        <p:spPr>
          <a:xfrm>
            <a:off x="8660034" y="5688452"/>
            <a:ext cx="980532" cy="1117593"/>
          </a:xfrm>
          <a:prstGeom prst="rect">
            <a:avLst/>
          </a:prstGeom>
        </p:spPr>
      </p:pic>
      <p:sp>
        <p:nvSpPr>
          <p:cNvPr id="7" name="TextBox 6">
            <a:extLst>
              <a:ext uri="{FF2B5EF4-FFF2-40B4-BE49-F238E27FC236}">
                <a16:creationId xmlns:a16="http://schemas.microsoft.com/office/drawing/2014/main" id="{1E9F5A0F-E480-434B-8119-BF7F5F3FEEF7}"/>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147519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736620802"/>
              </p:ext>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6" name="Rectangle 5">
            <a:extLst>
              <a:ext uri="{FF2B5EF4-FFF2-40B4-BE49-F238E27FC236}">
                <a16:creationId xmlns:a16="http://schemas.microsoft.com/office/drawing/2014/main" id="{23E452E7-3E50-463F-BECB-954EF4E44D48}"/>
              </a:ext>
            </a:extLst>
          </p:cNvPr>
          <p:cNvSpPr/>
          <p:nvPr/>
        </p:nvSpPr>
        <p:spPr>
          <a:xfrm>
            <a:off x="9199417" y="621532"/>
            <a:ext cx="3085094" cy="6258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C42B21-D9B4-4C59-8959-19EBC866259B}"/>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1987638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8" name="TextBox 7">
            <a:extLst>
              <a:ext uri="{FF2B5EF4-FFF2-40B4-BE49-F238E27FC236}">
                <a16:creationId xmlns:a16="http://schemas.microsoft.com/office/drawing/2014/main" id="{8C7780C5-3B59-4F45-89F2-4980B1012B88}"/>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3409076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747320" cy="369332"/>
          </a:xfrm>
          <a:prstGeom prst="rect">
            <a:avLst/>
          </a:prstGeom>
          <a:noFill/>
        </p:spPr>
        <p:txBody>
          <a:bodyPr wrap="none" rtlCol="0">
            <a:spAutoFit/>
          </a:bodyPr>
          <a:lstStyle/>
          <a:p>
            <a:r>
              <a:rPr lang="en-US" dirty="0">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1" name="Rectangle: Rounded Corners 40">
            <a:extLst>
              <a:ext uri="{FF2B5EF4-FFF2-40B4-BE49-F238E27FC236}">
                <a16:creationId xmlns:a16="http://schemas.microsoft.com/office/drawing/2014/main" id="{8B0CEE1B-3DB4-4B0A-A528-A31475082D46}"/>
              </a:ext>
            </a:extLst>
          </p:cNvPr>
          <p:cNvSpPr/>
          <p:nvPr/>
        </p:nvSpPr>
        <p:spPr>
          <a:xfrm>
            <a:off x="3798583" y="4486023"/>
            <a:ext cx="2482770" cy="209637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2" name="TextBox 41">
            <a:extLst>
              <a:ext uri="{FF2B5EF4-FFF2-40B4-BE49-F238E27FC236}">
                <a16:creationId xmlns:a16="http://schemas.microsoft.com/office/drawing/2014/main" id="{BA752192-E4D1-4A92-A68E-EEAB96A305E7}"/>
              </a:ext>
            </a:extLst>
          </p:cNvPr>
          <p:cNvSpPr txBox="1"/>
          <p:nvPr/>
        </p:nvSpPr>
        <p:spPr>
          <a:xfrm>
            <a:off x="4704058" y="4596848"/>
            <a:ext cx="720069" cy="369332"/>
          </a:xfrm>
          <a:prstGeom prst="rect">
            <a:avLst/>
          </a:prstGeom>
          <a:noFill/>
        </p:spPr>
        <p:txBody>
          <a:bodyPr wrap="none" rtlCol="0">
            <a:spAutoFit/>
          </a:bodyPr>
          <a:lstStyle/>
          <a:p>
            <a:r>
              <a:rPr lang="en-US" dirty="0">
                <a:latin typeface="Gill Sans MT" panose="020B0502020104020203" pitchFamily="34" charset="0"/>
              </a:rPr>
              <a:t>DOG</a:t>
            </a: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81149" cy="369332"/>
          </a:xfrm>
          <a:prstGeom prst="rect">
            <a:avLst/>
          </a:prstGeom>
          <a:noFill/>
        </p:spPr>
        <p:txBody>
          <a:bodyPr wrap="none" rtlCol="0">
            <a:spAutoFit/>
          </a:bodyPr>
          <a:lstStyle/>
          <a:p>
            <a:r>
              <a:rPr lang="en-US" b="1" dirty="0">
                <a:latin typeface="Gill Sans MT" panose="020B0502020104020203" pitchFamily="34" charset="0"/>
              </a:rPr>
              <a:t>CAT</a:t>
            </a:r>
          </a:p>
        </p:txBody>
      </p:sp>
      <p:sp>
        <p:nvSpPr>
          <p:cNvPr id="45" name="Rectangle: Rounded Corners 44">
            <a:extLst>
              <a:ext uri="{FF2B5EF4-FFF2-40B4-BE49-F238E27FC236}">
                <a16:creationId xmlns:a16="http://schemas.microsoft.com/office/drawing/2014/main" id="{76A98A9E-150F-4A22-B7A0-AB25A3773825}"/>
              </a:ext>
            </a:extLst>
          </p:cNvPr>
          <p:cNvSpPr/>
          <p:nvPr/>
        </p:nvSpPr>
        <p:spPr>
          <a:xfrm>
            <a:off x="9417328" y="3922675"/>
            <a:ext cx="2584463" cy="254899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6" name="TextBox 45">
            <a:extLst>
              <a:ext uri="{FF2B5EF4-FFF2-40B4-BE49-F238E27FC236}">
                <a16:creationId xmlns:a16="http://schemas.microsoft.com/office/drawing/2014/main" id="{381CD302-BCDF-47CD-91CC-259E72F0D187}"/>
              </a:ext>
            </a:extLst>
          </p:cNvPr>
          <p:cNvSpPr txBox="1"/>
          <p:nvPr/>
        </p:nvSpPr>
        <p:spPr>
          <a:xfrm>
            <a:off x="10261978" y="3981216"/>
            <a:ext cx="814005" cy="369332"/>
          </a:xfrm>
          <a:prstGeom prst="rect">
            <a:avLst/>
          </a:prstGeom>
          <a:noFill/>
        </p:spPr>
        <p:txBody>
          <a:bodyPr wrap="none" rtlCol="0">
            <a:spAutoFit/>
          </a:bodyPr>
          <a:lstStyle/>
          <a:p>
            <a:r>
              <a:rPr lang="en-US" dirty="0">
                <a:latin typeface="Gill Sans MT" panose="020B0502020104020203" pitchFamily="34" charset="0"/>
              </a:rPr>
              <a:t>TABLE</a:t>
            </a:r>
          </a:p>
        </p:txBody>
      </p:sp>
      <p:sp>
        <p:nvSpPr>
          <p:cNvPr id="47" name="Rectangle: Rounded Corners 46">
            <a:extLst>
              <a:ext uri="{FF2B5EF4-FFF2-40B4-BE49-F238E27FC236}">
                <a16:creationId xmlns:a16="http://schemas.microsoft.com/office/drawing/2014/main" id="{B072A20D-1FAE-4994-84D0-4BB509245E27}"/>
              </a:ext>
            </a:extLst>
          </p:cNvPr>
          <p:cNvSpPr/>
          <p:nvPr/>
        </p:nvSpPr>
        <p:spPr>
          <a:xfrm>
            <a:off x="6622864" y="3922675"/>
            <a:ext cx="2640306" cy="233323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TextBox 47">
            <a:extLst>
              <a:ext uri="{FF2B5EF4-FFF2-40B4-BE49-F238E27FC236}">
                <a16:creationId xmlns:a16="http://schemas.microsoft.com/office/drawing/2014/main" id="{71027800-0B70-4127-BA92-8329CBC1713E}"/>
              </a:ext>
            </a:extLst>
          </p:cNvPr>
          <p:cNvSpPr txBox="1"/>
          <p:nvPr/>
        </p:nvSpPr>
        <p:spPr>
          <a:xfrm>
            <a:off x="7443994" y="3932677"/>
            <a:ext cx="867545" cy="369332"/>
          </a:xfrm>
          <a:prstGeom prst="rect">
            <a:avLst/>
          </a:prstGeom>
          <a:noFill/>
        </p:spPr>
        <p:txBody>
          <a:bodyPr wrap="none" rtlCol="0">
            <a:spAutoFit/>
          </a:bodyPr>
          <a:lstStyle/>
          <a:p>
            <a:r>
              <a:rPr lang="en-US" dirty="0">
                <a:latin typeface="Gill Sans MT" panose="020B0502020104020203" pitchFamily="34" charset="0"/>
              </a:rPr>
              <a:t>CHAIR</a:t>
            </a:r>
          </a:p>
        </p:txBody>
      </p:sp>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196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50870451"/>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1592804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37C1066-B3AA-4979-A51B-A874D07FF86A}"/>
              </a:ext>
            </a:extLst>
          </p:cNvPr>
          <p:cNvGraphicFramePr>
            <a:graphicFrameLocks noGrp="1"/>
          </p:cNvGraphicFramePr>
          <p:nvPr>
            <p:extLst>
              <p:ext uri="{D42A27DB-BD31-4B8C-83A1-F6EECF244321}">
                <p14:modId xmlns:p14="http://schemas.microsoft.com/office/powerpoint/2010/main" val="3711366091"/>
              </p:ext>
            </p:extLst>
          </p:nvPr>
        </p:nvGraphicFramePr>
        <p:xfrm>
          <a:off x="397826" y="5438439"/>
          <a:ext cx="11674476" cy="1361244"/>
        </p:xfrm>
        <a:graphic>
          <a:graphicData uri="http://schemas.openxmlformats.org/drawingml/2006/table">
            <a:tbl>
              <a:tblPr/>
              <a:tblGrid>
                <a:gridCol w="1223156">
                  <a:extLst>
                    <a:ext uri="{9D8B030D-6E8A-4147-A177-3AD203B41FA5}">
                      <a16:colId xmlns:a16="http://schemas.microsoft.com/office/drawing/2014/main" val="965287773"/>
                    </a:ext>
                  </a:extLst>
                </a:gridCol>
                <a:gridCol w="7373116">
                  <a:extLst>
                    <a:ext uri="{9D8B030D-6E8A-4147-A177-3AD203B41FA5}">
                      <a16:colId xmlns:a16="http://schemas.microsoft.com/office/drawing/2014/main" val="2203886392"/>
                    </a:ext>
                  </a:extLst>
                </a:gridCol>
                <a:gridCol w="1648918">
                  <a:extLst>
                    <a:ext uri="{9D8B030D-6E8A-4147-A177-3AD203B41FA5}">
                      <a16:colId xmlns:a16="http://schemas.microsoft.com/office/drawing/2014/main" val="1779681540"/>
                    </a:ext>
                  </a:extLst>
                </a:gridCol>
                <a:gridCol w="1429286">
                  <a:extLst>
                    <a:ext uri="{9D8B030D-6E8A-4147-A177-3AD203B41FA5}">
                      <a16:colId xmlns:a16="http://schemas.microsoft.com/office/drawing/2014/main" val="1314848687"/>
                    </a:ext>
                  </a:extLst>
                </a:gridCol>
              </a:tblGrid>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642775377"/>
                  </a:ext>
                </a:extLst>
              </a:tr>
            </a:tbl>
          </a:graphicData>
        </a:graphic>
      </p:graphicFrame>
      <p:graphicFrame>
        <p:nvGraphicFramePr>
          <p:cNvPr id="2" name="Table 1">
            <a:extLst>
              <a:ext uri="{FF2B5EF4-FFF2-40B4-BE49-F238E27FC236}">
                <a16:creationId xmlns:a16="http://schemas.microsoft.com/office/drawing/2014/main" id="{FAA0FF68-9F23-4C4D-9ABD-D41D8E29C70A}"/>
              </a:ext>
            </a:extLst>
          </p:cNvPr>
          <p:cNvGraphicFramePr>
            <a:graphicFrameLocks noGrp="1"/>
          </p:cNvGraphicFramePr>
          <p:nvPr>
            <p:extLst>
              <p:ext uri="{D42A27DB-BD31-4B8C-83A1-F6EECF244321}">
                <p14:modId xmlns:p14="http://schemas.microsoft.com/office/powerpoint/2010/main" val="2655274875"/>
              </p:ext>
            </p:extLst>
          </p:nvPr>
        </p:nvGraphicFramePr>
        <p:xfrm>
          <a:off x="397826" y="4321352"/>
          <a:ext cx="11674476" cy="1018828"/>
        </p:xfrm>
        <a:graphic>
          <a:graphicData uri="http://schemas.openxmlformats.org/drawingml/2006/table">
            <a:tbl>
              <a:tblPr/>
              <a:tblGrid>
                <a:gridCol w="1223156">
                  <a:extLst>
                    <a:ext uri="{9D8B030D-6E8A-4147-A177-3AD203B41FA5}">
                      <a16:colId xmlns:a16="http://schemas.microsoft.com/office/drawing/2014/main" val="1215812994"/>
                    </a:ext>
                  </a:extLst>
                </a:gridCol>
                <a:gridCol w="7373116">
                  <a:extLst>
                    <a:ext uri="{9D8B030D-6E8A-4147-A177-3AD203B41FA5}">
                      <a16:colId xmlns:a16="http://schemas.microsoft.com/office/drawing/2014/main" val="1022793270"/>
                    </a:ext>
                  </a:extLst>
                </a:gridCol>
                <a:gridCol w="1648918">
                  <a:extLst>
                    <a:ext uri="{9D8B030D-6E8A-4147-A177-3AD203B41FA5}">
                      <a16:colId xmlns:a16="http://schemas.microsoft.com/office/drawing/2014/main" val="2950036889"/>
                    </a:ext>
                  </a:extLst>
                </a:gridCol>
                <a:gridCol w="1429286">
                  <a:extLst>
                    <a:ext uri="{9D8B030D-6E8A-4147-A177-3AD203B41FA5}">
                      <a16:colId xmlns:a16="http://schemas.microsoft.com/office/drawing/2014/main" val="1259306395"/>
                    </a:ext>
                  </a:extLst>
                </a:gridCol>
              </a:tblGrid>
              <a:tr h="1018828">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Normative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Would it be okay or not okay </a:t>
                      </a:r>
                      <a:br>
                        <a:rPr lang="en-US" sz="2000" b="0" i="0" u="none" strike="noStrike" kern="1200" baseline="0" dirty="0">
                          <a:solidFill>
                            <a:schemeClr val="tx1"/>
                          </a:solidFill>
                          <a:effectLst/>
                          <a:latin typeface="+mn-lt"/>
                          <a:ea typeface="+mn-ea"/>
                          <a:cs typeface="+mn-cs"/>
                        </a:rPr>
                      </a:br>
                      <a:r>
                        <a:rPr lang="en-US" sz="2000" b="0" i="0" u="none" strike="noStrike" kern="1200" baseline="0" dirty="0">
                          <a:solidFill>
                            <a:schemeClr val="tx1"/>
                          </a:solidFill>
                          <a:effectLst/>
                          <a:latin typeface="+mn-lt"/>
                          <a:ea typeface="+mn-ea"/>
                          <a:cs typeface="+mn-cs"/>
                        </a:rPr>
                        <a:t>for girls to play Green-Ball?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Not 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4641257"/>
                  </a:ext>
                </a:extLst>
              </a:tr>
            </a:tbl>
          </a:graphicData>
        </a:graphic>
      </p:graphicFrame>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520321605"/>
              </p:ext>
            </p:extLst>
          </p:nvPr>
        </p:nvGraphicFramePr>
        <p:xfrm>
          <a:off x="397826" y="789709"/>
          <a:ext cx="11674476" cy="3376161"/>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621030" y="6059470"/>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3" name="Picture 12">
            <a:extLst>
              <a:ext uri="{FF2B5EF4-FFF2-40B4-BE49-F238E27FC236}">
                <a16:creationId xmlns:a16="http://schemas.microsoft.com/office/drawing/2014/main" id="{942B899B-CF05-4BC5-A19B-2AB2A1723E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810" t="49163" r="27687" b="30221"/>
          <a:stretch/>
        </p:blipFill>
        <p:spPr>
          <a:xfrm flipH="1">
            <a:off x="7853873" y="4465444"/>
            <a:ext cx="964582" cy="749508"/>
          </a:xfrm>
          <a:prstGeom prst="rect">
            <a:avLst/>
          </a:prstGeom>
        </p:spPr>
      </p:pic>
      <p:pic>
        <p:nvPicPr>
          <p:cNvPr id="14" name="Picture 13">
            <a:extLst>
              <a:ext uri="{FF2B5EF4-FFF2-40B4-BE49-F238E27FC236}">
                <a16:creationId xmlns:a16="http://schemas.microsoft.com/office/drawing/2014/main" id="{34EA3047-DC03-40F9-BAC7-600E5C5507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2" t="62058" r="58976" b="18902"/>
          <a:stretch/>
        </p:blipFill>
        <p:spPr>
          <a:xfrm>
            <a:off x="5785363" y="4390627"/>
            <a:ext cx="2083500" cy="899142"/>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6867445" y="5619153"/>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460" t="5685" r="33024" b="33440"/>
          <a:stretch/>
        </p:blipFill>
        <p:spPr>
          <a:xfrm>
            <a:off x="7868863" y="5493195"/>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9">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19" name="Content Placeholder 2">
            <a:extLst>
              <a:ext uri="{FF2B5EF4-FFF2-40B4-BE49-F238E27FC236}">
                <a16:creationId xmlns:a16="http://schemas.microsoft.com/office/drawing/2014/main" id="{862FCC3C-CC3B-474B-9738-03F2C74366E5}"/>
              </a:ext>
            </a:extLst>
          </p:cNvPr>
          <p:cNvSpPr txBox="1">
            <a:spLocks/>
          </p:cNvSpPr>
          <p:nvPr/>
        </p:nvSpPr>
        <p:spPr>
          <a:xfrm rot="16200000">
            <a:off x="-511878" y="4682169"/>
            <a:ext cx="1339814" cy="316058"/>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b="1" dirty="0"/>
              <a:t>Exploratory</a:t>
            </a:r>
          </a:p>
        </p:txBody>
      </p:sp>
      <p:sp>
        <p:nvSpPr>
          <p:cNvPr id="20" name="TextBox 19">
            <a:extLst>
              <a:ext uri="{FF2B5EF4-FFF2-40B4-BE49-F238E27FC236}">
                <a16:creationId xmlns:a16="http://schemas.microsoft.com/office/drawing/2014/main" id="{4B6C5F56-1B16-4B56-9F2E-A9AD65928D4B}"/>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642299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3577478016"/>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719324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38" name="Rectangle 37">
            <a:extLst>
              <a:ext uri="{FF2B5EF4-FFF2-40B4-BE49-F238E27FC236}">
                <a16:creationId xmlns:a16="http://schemas.microsoft.com/office/drawing/2014/main" id="{82D16CDD-BF0C-45D5-BBED-1725D654294E}"/>
              </a:ext>
            </a:extLst>
          </p:cNvPr>
          <p:cNvSpPr/>
          <p:nvPr/>
        </p:nvSpPr>
        <p:spPr>
          <a:xfrm>
            <a:off x="1173685" y="1555448"/>
            <a:ext cx="4108290" cy="4045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6B3F3927-E405-45AD-ABBD-80A7CF3AD85F}"/>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Tree>
    <p:extLst>
      <p:ext uri="{BB962C8B-B14F-4D97-AF65-F5344CB8AC3E}">
        <p14:creationId xmlns:p14="http://schemas.microsoft.com/office/powerpoint/2010/main" val="31409570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608099" y="709098"/>
            <a:ext cx="3381503" cy="830997"/>
          </a:xfrm>
          <a:prstGeom prst="rect">
            <a:avLst/>
          </a:prstGeom>
          <a:noFill/>
        </p:spPr>
        <p:txBody>
          <a:bodyPr wrap="none" rtlCol="0">
            <a:spAutoFit/>
          </a:bodyPr>
          <a:lstStyle/>
          <a:p>
            <a:pPr algn="ctr"/>
            <a:r>
              <a:rPr lang="en-US" sz="2400" dirty="0"/>
              <a:t>child</a:t>
            </a:r>
            <a:endParaRPr lang="en-US" sz="2400" b="1" dirty="0"/>
          </a:p>
          <a:p>
            <a:pPr algn="ctr"/>
            <a:r>
              <a:rPr lang="en-US" sz="2400" dirty="0"/>
              <a:t>formal explanations boost</a:t>
            </a:r>
          </a:p>
        </p:txBody>
      </p:sp>
      <p:sp>
        <p:nvSpPr>
          <p:cNvPr id="38" name="Rectangle 37">
            <a:extLst>
              <a:ext uri="{FF2B5EF4-FFF2-40B4-BE49-F238E27FC236}">
                <a16:creationId xmlns:a16="http://schemas.microsoft.com/office/drawing/2014/main" id="{82D16CDD-BF0C-45D5-BBED-1725D654294E}"/>
              </a:ext>
            </a:extLst>
          </p:cNvPr>
          <p:cNvSpPr/>
          <p:nvPr/>
        </p:nvSpPr>
        <p:spPr>
          <a:xfrm>
            <a:off x="3599052" y="3650550"/>
            <a:ext cx="1798447"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Image result for open science logo">
            <a:extLst>
              <a:ext uri="{FF2B5EF4-FFF2-40B4-BE49-F238E27FC236}">
                <a16:creationId xmlns:a16="http://schemas.microsoft.com/office/drawing/2014/main" id="{7C8B408B-3145-41A9-B8C0-4244AA523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0A438C67-8517-4775-B61E-01F6BEAAA48C}"/>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prediction based on </a:t>
            </a: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
        <p:nvSpPr>
          <p:cNvPr id="30" name="Content Placeholder 2">
            <a:extLst>
              <a:ext uri="{FF2B5EF4-FFF2-40B4-BE49-F238E27FC236}">
                <a16:creationId xmlns:a16="http://schemas.microsoft.com/office/drawing/2014/main" id="{6C89250E-2698-47CC-9BAF-EE230754F445}"/>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Tree>
    <p:extLst>
      <p:ext uri="{BB962C8B-B14F-4D97-AF65-F5344CB8AC3E}">
        <p14:creationId xmlns:p14="http://schemas.microsoft.com/office/powerpoint/2010/main" val="1121293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190352" y="3053672"/>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232285" y="3053671"/>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296953" y="709098"/>
            <a:ext cx="4003788" cy="830997"/>
          </a:xfrm>
          <a:prstGeom prst="rect">
            <a:avLst/>
          </a:prstGeom>
          <a:noFill/>
        </p:spPr>
        <p:txBody>
          <a:bodyPr wrap="none" rtlCol="0">
            <a:spAutoFit/>
          </a:bodyPr>
          <a:lstStyle/>
          <a:p>
            <a:pPr algn="ctr"/>
            <a:r>
              <a:rPr lang="en-US" sz="2400" dirty="0"/>
              <a:t>child + adult</a:t>
            </a:r>
          </a:p>
          <a:p>
            <a:pPr algn="ctr"/>
            <a:r>
              <a:rPr lang="en-US" sz="2400" dirty="0"/>
              <a:t>sensitivity to structural context</a:t>
            </a:r>
          </a:p>
        </p:txBody>
      </p:sp>
      <p:sp>
        <p:nvSpPr>
          <p:cNvPr id="38" name="Rectangle 37">
            <a:extLst>
              <a:ext uri="{FF2B5EF4-FFF2-40B4-BE49-F238E27FC236}">
                <a16:creationId xmlns:a16="http://schemas.microsoft.com/office/drawing/2014/main" id="{82D16CDD-BF0C-45D5-BBED-1725D654294E}"/>
              </a:ext>
            </a:extLst>
          </p:cNvPr>
          <p:cNvSpPr/>
          <p:nvPr/>
        </p:nvSpPr>
        <p:spPr>
          <a:xfrm>
            <a:off x="4432300" y="3650550"/>
            <a:ext cx="965199"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D82F3A6-C5D6-4BD1-9E4A-2BC85AA0C397}"/>
              </a:ext>
            </a:extLst>
          </p:cNvPr>
          <p:cNvSpPr/>
          <p:nvPr/>
        </p:nvSpPr>
        <p:spPr>
          <a:xfrm>
            <a:off x="2154359" y="2142841"/>
            <a:ext cx="965199" cy="155683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id="{CA33DED1-85A0-4C6B-9174-AD2FA0EBEDC9}"/>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prediction based on Vasilyeva, Gopnik, &amp; </a:t>
            </a:r>
            <a:r>
              <a:rPr lang="en-US" sz="1800" dirty="0" err="1"/>
              <a:t>Lombrozo</a:t>
            </a:r>
            <a:r>
              <a:rPr lang="en-US" sz="1800" dirty="0"/>
              <a:t>, 2018</a:t>
            </a:r>
          </a:p>
        </p:txBody>
      </p:sp>
      <p:pic>
        <p:nvPicPr>
          <p:cNvPr id="23" name="Picture 2" descr="Image result for open science logo">
            <a:extLst>
              <a:ext uri="{FF2B5EF4-FFF2-40B4-BE49-F238E27FC236}">
                <a16:creationId xmlns:a16="http://schemas.microsoft.com/office/drawing/2014/main" id="{92183C07-1789-474F-BA3E-2761E7FB1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40" name="Content Placeholder 2">
            <a:extLst>
              <a:ext uri="{FF2B5EF4-FFF2-40B4-BE49-F238E27FC236}">
                <a16:creationId xmlns:a16="http://schemas.microsoft.com/office/drawing/2014/main" id="{71FF0129-68FF-4F51-9A78-F1BF919B0F67}"/>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Tree>
    <p:extLst>
      <p:ext uri="{BB962C8B-B14F-4D97-AF65-F5344CB8AC3E}">
        <p14:creationId xmlns:p14="http://schemas.microsoft.com/office/powerpoint/2010/main" val="20941119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254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199837"/>
            <a:ext cx="367865" cy="325420"/>
          </a:xfrm>
          <a:prstGeom prst="rect">
            <a:avLst/>
          </a:prstGeom>
        </p:spPr>
      </p:pic>
      <p:pic>
        <p:nvPicPr>
          <p:cNvPr id="33" name="Picture 2" descr="Image result for open science logo">
            <a:extLst>
              <a:ext uri="{FF2B5EF4-FFF2-40B4-BE49-F238E27FC236}">
                <a16:creationId xmlns:a16="http://schemas.microsoft.com/office/drawing/2014/main" id="{58E119B6-D13F-4126-A490-681E294461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E1E1307-FEB3-4144-B7FA-4B64F11DD763}"/>
              </a:ext>
            </a:extLst>
          </p:cNvPr>
          <p:cNvSpPr txBox="1"/>
          <p:nvPr/>
        </p:nvSpPr>
        <p:spPr>
          <a:xfrm>
            <a:off x="1880188" y="709098"/>
            <a:ext cx="2837316" cy="830997"/>
          </a:xfrm>
          <a:prstGeom prst="rect">
            <a:avLst/>
          </a:prstGeom>
          <a:noFill/>
        </p:spPr>
        <p:txBody>
          <a:bodyPr wrap="none" rtlCol="0">
            <a:spAutoFit/>
          </a:bodyPr>
          <a:lstStyle/>
          <a:p>
            <a:pPr algn="ctr"/>
            <a:r>
              <a:rPr lang="en-US" sz="2400" dirty="0"/>
              <a:t>child</a:t>
            </a:r>
          </a:p>
          <a:p>
            <a:pPr algn="ctr"/>
            <a:r>
              <a:rPr lang="en-US" sz="2400" dirty="0"/>
              <a:t>context * explanation</a:t>
            </a:r>
          </a:p>
        </p:txBody>
      </p:sp>
      <p:sp>
        <p:nvSpPr>
          <p:cNvPr id="39" name="Title 3">
            <a:extLst>
              <a:ext uri="{FF2B5EF4-FFF2-40B4-BE49-F238E27FC236}">
                <a16:creationId xmlns:a16="http://schemas.microsoft.com/office/drawing/2014/main" id="{244952F3-818B-464B-965B-12CDE88377FF}"/>
              </a:ext>
            </a:extLst>
          </p:cNvPr>
          <p:cNvSpPr txBox="1">
            <a:spLocks/>
          </p:cNvSpPr>
          <p:nvPr/>
        </p:nvSpPr>
        <p:spPr>
          <a:xfrm>
            <a:off x="6960020" y="3893437"/>
            <a:ext cx="577258" cy="4691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dirty="0"/>
              <a:t>+</a:t>
            </a:r>
          </a:p>
        </p:txBody>
      </p:sp>
      <p:sp>
        <p:nvSpPr>
          <p:cNvPr id="41" name="Content Placeholder 2">
            <a:extLst>
              <a:ext uri="{FF2B5EF4-FFF2-40B4-BE49-F238E27FC236}">
                <a16:creationId xmlns:a16="http://schemas.microsoft.com/office/drawing/2014/main" id="{B7AB7985-5892-4864-97D8-912378CE2E89}"/>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Tree>
    <p:extLst>
      <p:ext uri="{BB962C8B-B14F-4D97-AF65-F5344CB8AC3E}">
        <p14:creationId xmlns:p14="http://schemas.microsoft.com/office/powerpoint/2010/main" val="141176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39564EA-F6C1-4B83-ACFA-CEFDDD77DB52}"/>
              </a:ext>
            </a:extLst>
          </p:cNvPr>
          <p:cNvSpPr txBox="1"/>
          <p:nvPr/>
        </p:nvSpPr>
        <p:spPr>
          <a:xfrm>
            <a:off x="1880188" y="709098"/>
            <a:ext cx="2837316" cy="830997"/>
          </a:xfrm>
          <a:prstGeom prst="rect">
            <a:avLst/>
          </a:prstGeom>
          <a:noFill/>
        </p:spPr>
        <p:txBody>
          <a:bodyPr wrap="none" rtlCol="0">
            <a:spAutoFit/>
          </a:bodyPr>
          <a:lstStyle/>
          <a:p>
            <a:pPr algn="ctr"/>
            <a:r>
              <a:rPr lang="en-US" sz="2400" dirty="0"/>
              <a:t>child</a:t>
            </a:r>
          </a:p>
          <a:p>
            <a:pPr algn="ctr"/>
            <a:r>
              <a:rPr lang="en-US" sz="2400" dirty="0"/>
              <a:t>context * explanation</a:t>
            </a:r>
          </a:p>
        </p:txBody>
      </p:sp>
      <p:pic>
        <p:nvPicPr>
          <p:cNvPr id="36" name="Picture 2" descr="Image result for open science logo">
            <a:extLst>
              <a:ext uri="{FF2B5EF4-FFF2-40B4-BE49-F238E27FC236}">
                <a16:creationId xmlns:a16="http://schemas.microsoft.com/office/drawing/2014/main" id="{DF58ABE3-FFBE-4B2A-A5A6-8DD49681C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3">
            <a:extLst>
              <a:ext uri="{FF2B5EF4-FFF2-40B4-BE49-F238E27FC236}">
                <a16:creationId xmlns:a16="http://schemas.microsoft.com/office/drawing/2014/main" id="{F50539EC-489E-405F-A859-18B41D8D158D}"/>
              </a:ext>
            </a:extLst>
          </p:cNvPr>
          <p:cNvSpPr txBox="1">
            <a:spLocks/>
          </p:cNvSpPr>
          <p:nvPr/>
        </p:nvSpPr>
        <p:spPr>
          <a:xfrm>
            <a:off x="6960020" y="3893437"/>
            <a:ext cx="577258" cy="4691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dirty="0"/>
              <a:t>+</a:t>
            </a:r>
          </a:p>
        </p:txBody>
      </p:sp>
      <p:sp>
        <p:nvSpPr>
          <p:cNvPr id="40" name="Content Placeholder 2">
            <a:extLst>
              <a:ext uri="{FF2B5EF4-FFF2-40B4-BE49-F238E27FC236}">
                <a16:creationId xmlns:a16="http://schemas.microsoft.com/office/drawing/2014/main" id="{0759C813-0BF7-45E3-9F18-C6C4EA01CED5}"/>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Tree>
    <p:extLst>
      <p:ext uri="{BB962C8B-B14F-4D97-AF65-F5344CB8AC3E}">
        <p14:creationId xmlns:p14="http://schemas.microsoft.com/office/powerpoint/2010/main" val="2722569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593537"/>
            <a:ext cx="367865" cy="325420"/>
          </a:xfrm>
          <a:prstGeom prst="rect">
            <a:avLst/>
          </a:prstGeom>
        </p:spPr>
      </p:pic>
      <p:sp>
        <p:nvSpPr>
          <p:cNvPr id="36" name="TextBox 35">
            <a:extLst>
              <a:ext uri="{FF2B5EF4-FFF2-40B4-BE49-F238E27FC236}">
                <a16:creationId xmlns:a16="http://schemas.microsoft.com/office/drawing/2014/main" id="{C15ACC8B-2A0A-428C-903E-05107A22C2E1}"/>
              </a:ext>
            </a:extLst>
          </p:cNvPr>
          <p:cNvSpPr txBox="1"/>
          <p:nvPr/>
        </p:nvSpPr>
        <p:spPr>
          <a:xfrm>
            <a:off x="1880188" y="709098"/>
            <a:ext cx="2837316" cy="830997"/>
          </a:xfrm>
          <a:prstGeom prst="rect">
            <a:avLst/>
          </a:prstGeom>
          <a:noFill/>
        </p:spPr>
        <p:txBody>
          <a:bodyPr wrap="none" rtlCol="0">
            <a:spAutoFit/>
          </a:bodyPr>
          <a:lstStyle/>
          <a:p>
            <a:pPr algn="ctr"/>
            <a:r>
              <a:rPr lang="en-US" sz="2400" dirty="0"/>
              <a:t>child</a:t>
            </a:r>
          </a:p>
          <a:p>
            <a:pPr algn="ctr"/>
            <a:r>
              <a:rPr lang="en-US" sz="2400" dirty="0"/>
              <a:t>context * explanation</a:t>
            </a:r>
          </a:p>
        </p:txBody>
      </p:sp>
      <p:pic>
        <p:nvPicPr>
          <p:cNvPr id="39" name="Picture 2" descr="Image result for open science logo">
            <a:extLst>
              <a:ext uri="{FF2B5EF4-FFF2-40B4-BE49-F238E27FC236}">
                <a16:creationId xmlns:a16="http://schemas.microsoft.com/office/drawing/2014/main" id="{795A6AE7-68E5-4E2D-95B9-97AAC7EFC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40" name="Title 3">
            <a:extLst>
              <a:ext uri="{FF2B5EF4-FFF2-40B4-BE49-F238E27FC236}">
                <a16:creationId xmlns:a16="http://schemas.microsoft.com/office/drawing/2014/main" id="{5515A19F-F7C9-4993-98D6-3EB53DFF9572}"/>
              </a:ext>
            </a:extLst>
          </p:cNvPr>
          <p:cNvSpPr txBox="1">
            <a:spLocks/>
          </p:cNvSpPr>
          <p:nvPr/>
        </p:nvSpPr>
        <p:spPr>
          <a:xfrm>
            <a:off x="6960020" y="3893437"/>
            <a:ext cx="577258" cy="4691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dirty="0"/>
              <a:t>+</a:t>
            </a:r>
          </a:p>
        </p:txBody>
      </p:sp>
      <p:sp>
        <p:nvSpPr>
          <p:cNvPr id="41" name="Content Placeholder 2">
            <a:extLst>
              <a:ext uri="{FF2B5EF4-FFF2-40B4-BE49-F238E27FC236}">
                <a16:creationId xmlns:a16="http://schemas.microsoft.com/office/drawing/2014/main" id="{DA8C1FEC-5A23-4186-BE2C-DFED51E0F9FA}"/>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Tree>
    <p:extLst>
      <p:ext uri="{BB962C8B-B14F-4D97-AF65-F5344CB8AC3E}">
        <p14:creationId xmlns:p14="http://schemas.microsoft.com/office/powerpoint/2010/main" val="7260098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469030" cy="923330"/>
          </a:xfrm>
          <a:prstGeom prst="rect">
            <a:avLst/>
          </a:prstGeom>
          <a:noFill/>
        </p:spPr>
        <p:txBody>
          <a:bodyPr wrap="square" rtlCol="0">
            <a:spAutoFit/>
          </a:bodyPr>
          <a:lstStyle/>
          <a:p>
            <a:r>
              <a:rPr lang="en-US" dirty="0"/>
              <a:t>Error bars = </a:t>
            </a:r>
            <a:br>
              <a:rPr lang="en-US" dirty="0"/>
            </a:br>
            <a:r>
              <a:rPr lang="en-US" dirty="0"/>
              <a:t>95% bootstrap CIs</a:t>
            </a:r>
          </a:p>
        </p:txBody>
      </p:sp>
      <p:sp>
        <p:nvSpPr>
          <p:cNvPr id="24" name="Rectangle 23">
            <a:extLst>
              <a:ext uri="{FF2B5EF4-FFF2-40B4-BE49-F238E27FC236}">
                <a16:creationId xmlns:a16="http://schemas.microsoft.com/office/drawing/2014/main" id="{4BACC784-5C69-4CE0-9A64-256D330546C2}"/>
              </a:ext>
            </a:extLst>
          </p:cNvPr>
          <p:cNvSpPr/>
          <p:nvPr/>
        </p:nvSpPr>
        <p:spPr>
          <a:xfrm>
            <a:off x="1009935" y="1617341"/>
            <a:ext cx="4339987" cy="4149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47412E5-2B7D-469B-BAE0-61AE77EE47F8}"/>
              </a:ext>
            </a:extLst>
          </p:cNvPr>
          <p:cNvSpPr txBox="1"/>
          <p:nvPr/>
        </p:nvSpPr>
        <p:spPr>
          <a:xfrm>
            <a:off x="1482269" y="742460"/>
            <a:ext cx="3412922" cy="461665"/>
          </a:xfrm>
          <a:prstGeom prst="rect">
            <a:avLst/>
          </a:prstGeom>
          <a:noFill/>
        </p:spPr>
        <p:txBody>
          <a:bodyPr wrap="none" rtlCol="0">
            <a:spAutoFit/>
          </a:bodyPr>
          <a:lstStyle/>
          <a:p>
            <a:pPr algn="ctr"/>
            <a:r>
              <a:rPr lang="en-US" sz="2400" dirty="0"/>
              <a:t>data collection in progress</a:t>
            </a:r>
            <a:endParaRPr lang="en-US" sz="2400" b="1" dirty="0"/>
          </a:p>
        </p:txBody>
      </p:sp>
      <p:sp>
        <p:nvSpPr>
          <p:cNvPr id="8" name="Rectangle 7">
            <a:extLst>
              <a:ext uri="{FF2B5EF4-FFF2-40B4-BE49-F238E27FC236}">
                <a16:creationId xmlns:a16="http://schemas.microsoft.com/office/drawing/2014/main" id="{CE5CE216-C24C-41B7-AD10-AD4CCE9BA907}"/>
              </a:ext>
            </a:extLst>
          </p:cNvPr>
          <p:cNvSpPr/>
          <p:nvPr/>
        </p:nvSpPr>
        <p:spPr>
          <a:xfrm>
            <a:off x="5854890" y="1617340"/>
            <a:ext cx="4189862" cy="4046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468D62-7055-4EA0-B979-0243040DE76A}"/>
              </a:ext>
            </a:extLst>
          </p:cNvPr>
          <p:cNvSpPr/>
          <p:nvPr/>
        </p:nvSpPr>
        <p:spPr>
          <a:xfrm>
            <a:off x="5617426" y="1179005"/>
            <a:ext cx="4797026" cy="493559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7DCC2C9-57FA-495B-B52C-FEA384DD2DB5}"/>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
        <p:nvSpPr>
          <p:cNvPr id="15" name="Content Placeholder 2">
            <a:extLst>
              <a:ext uri="{FF2B5EF4-FFF2-40B4-BE49-F238E27FC236}">
                <a16:creationId xmlns:a16="http://schemas.microsoft.com/office/drawing/2014/main" id="{3B711DBD-FA90-4948-A21C-06D50531A63D}"/>
              </a:ext>
            </a:extLst>
          </p:cNvPr>
          <p:cNvSpPr txBox="1">
            <a:spLocks/>
          </p:cNvSpPr>
          <p:nvPr/>
        </p:nvSpPr>
        <p:spPr>
          <a:xfrm>
            <a:off x="0" y="0"/>
            <a:ext cx="12236823" cy="621532"/>
          </a:xfrm>
          <a:prstGeom prst="rect">
            <a:avLst/>
          </a:prstGeom>
          <a:solidFill>
            <a:schemeClr val="bg1">
              <a:lumMod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MT" panose="020B0502020104020203" pitchFamily="34" charset="0"/>
              </a:rPr>
              <a:t>Results</a:t>
            </a:r>
          </a:p>
        </p:txBody>
      </p:sp>
      <p:sp>
        <p:nvSpPr>
          <p:cNvPr id="17" name="Content Placeholder 2">
            <a:extLst>
              <a:ext uri="{FF2B5EF4-FFF2-40B4-BE49-F238E27FC236}">
                <a16:creationId xmlns:a16="http://schemas.microsoft.com/office/drawing/2014/main" id="{12686481-D5AF-4C42-AD13-7CB2A12D6306}"/>
              </a:ext>
            </a:extLst>
          </p:cNvPr>
          <p:cNvSpPr txBox="1">
            <a:spLocks/>
          </p:cNvSpPr>
          <p:nvPr/>
        </p:nvSpPr>
        <p:spPr>
          <a:xfrm>
            <a:off x="55420" y="6205673"/>
            <a:ext cx="5121014"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a:t>N = 38 (~9/cell) out of</a:t>
            </a:r>
            <a:br>
              <a:rPr lang="en-US" sz="2000"/>
            </a:br>
            <a:r>
              <a:rPr lang="en-US" sz="2000"/>
              <a:t>target 196 (49/cell) </a:t>
            </a:r>
            <a:r>
              <a:rPr lang="en-US" sz="2000" b="1"/>
              <a:t>5 and 6 year olds</a:t>
            </a:r>
            <a:endParaRPr lang="en-US" sz="2000" dirty="0"/>
          </a:p>
        </p:txBody>
      </p:sp>
    </p:spTree>
    <p:extLst>
      <p:ext uri="{BB962C8B-B14F-4D97-AF65-F5344CB8AC3E}">
        <p14:creationId xmlns:p14="http://schemas.microsoft.com/office/powerpoint/2010/main" val="200907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4B725660-C0FC-48B8-9085-6E0CFE786262}"/>
              </a:ext>
            </a:extLst>
          </p:cNvPr>
          <p:cNvSpPr/>
          <p:nvPr/>
        </p:nvSpPr>
        <p:spPr>
          <a:xfrm flipH="1">
            <a:off x="7503870" y="3191983"/>
            <a:ext cx="1521987" cy="1366724"/>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8" name="TextBox 17">
            <a:extLst>
              <a:ext uri="{FF2B5EF4-FFF2-40B4-BE49-F238E27FC236}">
                <a16:creationId xmlns:a16="http://schemas.microsoft.com/office/drawing/2014/main" id="{9FD962CB-D8F1-44B2-8FD7-AC242EE4F1AC}"/>
              </a:ext>
            </a:extLst>
          </p:cNvPr>
          <p:cNvSpPr txBox="1"/>
          <p:nvPr/>
        </p:nvSpPr>
        <p:spPr>
          <a:xfrm>
            <a:off x="7891203" y="3225466"/>
            <a:ext cx="747320" cy="369332"/>
          </a:xfrm>
          <a:prstGeom prst="rect">
            <a:avLst/>
          </a:prstGeom>
          <a:noFill/>
        </p:spPr>
        <p:txBody>
          <a:bodyPr wrap="square" rtlCol="0">
            <a:spAutoFit/>
          </a:bodyPr>
          <a:lstStyle/>
          <a:p>
            <a:r>
              <a:rPr lang="en-US" dirty="0">
                <a:latin typeface="Gill Sans MT" panose="020B0502020104020203" pitchFamily="34" charset="0"/>
              </a:rPr>
              <a:t>MALE</a:t>
            </a:r>
          </a:p>
        </p:txBody>
      </p:sp>
      <p:sp>
        <p:nvSpPr>
          <p:cNvPr id="5" name="TextBox 4">
            <a:extLst>
              <a:ext uri="{FF2B5EF4-FFF2-40B4-BE49-F238E27FC236}">
                <a16:creationId xmlns:a16="http://schemas.microsoft.com/office/drawing/2014/main" id="{59517C18-B954-411C-BBBA-9658E4B69684}"/>
              </a:ext>
            </a:extLst>
          </p:cNvPr>
          <p:cNvSpPr txBox="1"/>
          <p:nvPr/>
        </p:nvSpPr>
        <p:spPr>
          <a:xfrm>
            <a:off x="317947" y="2311959"/>
            <a:ext cx="6988703" cy="4401205"/>
          </a:xfrm>
          <a:prstGeom prst="rect">
            <a:avLst/>
          </a:prstGeom>
          <a:noFill/>
        </p:spPr>
        <p:txBody>
          <a:bodyPr wrap="square" rtlCol="0">
            <a:spAutoFit/>
          </a:bodyPr>
          <a:lstStyle/>
          <a:p>
            <a:r>
              <a:rPr lang="en-US" sz="2800" dirty="0">
                <a:latin typeface="Gill Sans MT" panose="020B0502020104020203" pitchFamily="34" charset="0"/>
              </a:rPr>
              <a:t>Each category has a unique “</a:t>
            </a:r>
            <a:r>
              <a:rPr lang="en-US" sz="2800" b="1" dirty="0">
                <a:latin typeface="Gill Sans MT" panose="020B0502020104020203" pitchFamily="34" charset="0"/>
              </a:rPr>
              <a:t>essence</a:t>
            </a:r>
            <a:r>
              <a:rPr lang="en-US" sz="2800" dirty="0">
                <a:latin typeface="Gill Sans MT" panose="020B0502020104020203" pitchFamily="34" charset="0"/>
              </a:rPr>
              <a:t>”, which:</a:t>
            </a:r>
          </a:p>
          <a:p>
            <a:pPr marL="690563" indent="-457200">
              <a:buFont typeface="Arial" panose="020B0604020202020204" pitchFamily="34" charset="0"/>
              <a:buChar char="•"/>
            </a:pPr>
            <a:r>
              <a:rPr lang="en-US" sz="2800" dirty="0">
                <a:latin typeface="Gill Sans MT" panose="020B0502020104020203" pitchFamily="34" charset="0"/>
              </a:rPr>
              <a:t>is stable and unchanging</a:t>
            </a:r>
          </a:p>
          <a:p>
            <a:pPr marL="690563" indent="-457200">
              <a:buFont typeface="Arial" panose="020B0604020202020204" pitchFamily="34" charset="0"/>
              <a:buChar char="•"/>
            </a:pPr>
            <a:r>
              <a:rPr lang="en-US" sz="2800" dirty="0">
                <a:latin typeface="Gill Sans MT" panose="020B0502020104020203" pitchFamily="34" charset="0"/>
              </a:rPr>
              <a:t>cannot be directly observed.</a:t>
            </a:r>
          </a:p>
          <a:p>
            <a:pPr marL="690563" indent="-457200">
              <a:buFont typeface="Arial" panose="020B0604020202020204" pitchFamily="34" charset="0"/>
              <a:buChar char="•"/>
            </a:pPr>
            <a:r>
              <a:rPr lang="en-US" sz="2800" dirty="0">
                <a:latin typeface="Gill Sans MT" panose="020B0502020104020203" pitchFamily="34" charset="0"/>
              </a:rPr>
              <a:t>gives an object its identity.</a:t>
            </a:r>
          </a:p>
          <a:p>
            <a:pPr marL="690563" indent="-457200">
              <a:buFont typeface="Arial" panose="020B0604020202020204" pitchFamily="34" charset="0"/>
              <a:buChar char="•"/>
            </a:pPr>
            <a:r>
              <a:rPr lang="en-US" sz="2800" dirty="0">
                <a:latin typeface="Gill Sans MT" panose="020B0502020104020203" pitchFamily="34" charset="0"/>
              </a:rPr>
              <a:t>causally produces shared properties across category members, which are considered to be innate and fixed at birth.</a:t>
            </a:r>
          </a:p>
          <a:p>
            <a:pPr marL="690563" indent="-457200">
              <a:buFont typeface="Arial" panose="020B0604020202020204" pitchFamily="34" charset="0"/>
              <a:buChar char="•"/>
            </a:pPr>
            <a:r>
              <a:rPr lang="en-US" sz="2800" dirty="0">
                <a:latin typeface="Gill Sans MT" panose="020B0502020104020203" pitchFamily="34" charset="0"/>
              </a:rPr>
              <a:t>can be a placeholder notion, need not be articulated.</a:t>
            </a:r>
            <a:br>
              <a:rPr lang="en-US" sz="2800" dirty="0">
                <a:latin typeface="Gill Sans MT" panose="020B0502020104020203" pitchFamily="34" charset="0"/>
              </a:rPr>
            </a:br>
            <a:endParaRPr lang="en-US" sz="2800" dirty="0">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latin typeface="Gill Sans MT" panose="020B0502020104020203" pitchFamily="34" charset="0"/>
              </a:rPr>
              <a:t>Essentialism</a:t>
            </a:r>
          </a:p>
        </p:txBody>
      </p:sp>
      <p:sp>
        <p:nvSpPr>
          <p:cNvPr id="16" name="Content Placeholder 2">
            <a:extLst>
              <a:ext uri="{FF2B5EF4-FFF2-40B4-BE49-F238E27FC236}">
                <a16:creationId xmlns:a16="http://schemas.microsoft.com/office/drawing/2014/main" id="{05C38244-1B65-48B6-B2AF-0449F6B4AC9D}"/>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Gelman</a:t>
            </a:r>
            <a:r>
              <a:rPr lang="en-US" sz="1800" dirty="0">
                <a:latin typeface="Gill Sans MT" panose="020B0502020104020203" pitchFamily="34" charset="0"/>
              </a:rPr>
              <a:t> 2003/2004</a:t>
            </a:r>
          </a:p>
          <a:p>
            <a:pPr>
              <a:buFont typeface="Arial" pitchFamily="34" charset="0"/>
              <a:buChar char="•"/>
            </a:pPr>
            <a:endParaRPr lang="en-US" sz="1800" dirty="0">
              <a:latin typeface="Gill Sans MT" panose="020B0502020104020203" pitchFamily="34" charset="0"/>
            </a:endParaRPr>
          </a:p>
        </p:txBody>
      </p:sp>
      <p:sp>
        <p:nvSpPr>
          <p:cNvPr id="7" name="Rectangle: Rounded Corners 6">
            <a:extLst>
              <a:ext uri="{FF2B5EF4-FFF2-40B4-BE49-F238E27FC236}">
                <a16:creationId xmlns:a16="http://schemas.microsoft.com/office/drawing/2014/main" id="{37547D09-A510-4108-85BE-0B9E6B51DF19}"/>
              </a:ext>
            </a:extLst>
          </p:cNvPr>
          <p:cNvSpPr/>
          <p:nvPr/>
        </p:nvSpPr>
        <p:spPr>
          <a:xfrm flipH="1">
            <a:off x="9985760" y="3148921"/>
            <a:ext cx="1521987" cy="136364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9" name="TextBox 8">
            <a:extLst>
              <a:ext uri="{FF2B5EF4-FFF2-40B4-BE49-F238E27FC236}">
                <a16:creationId xmlns:a16="http://schemas.microsoft.com/office/drawing/2014/main" id="{FE1D7A13-2964-40B5-B9D3-06B9B41CEDA0}"/>
              </a:ext>
            </a:extLst>
          </p:cNvPr>
          <p:cNvSpPr txBox="1"/>
          <p:nvPr/>
        </p:nvSpPr>
        <p:spPr>
          <a:xfrm>
            <a:off x="10260883" y="3225466"/>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sp>
        <p:nvSpPr>
          <p:cNvPr id="4" name="Rectangle 3">
            <a:extLst>
              <a:ext uri="{FF2B5EF4-FFF2-40B4-BE49-F238E27FC236}">
                <a16:creationId xmlns:a16="http://schemas.microsoft.com/office/drawing/2014/main" id="{C4CDF857-978A-4DFA-BCC6-2940305E0589}"/>
              </a:ext>
            </a:extLst>
          </p:cNvPr>
          <p:cNvSpPr/>
          <p:nvPr/>
        </p:nvSpPr>
        <p:spPr>
          <a:xfrm>
            <a:off x="317947" y="1079794"/>
            <a:ext cx="10130118" cy="954107"/>
          </a:xfrm>
          <a:prstGeom prst="rect">
            <a:avLst/>
          </a:prstGeom>
        </p:spPr>
        <p:txBody>
          <a:bodyPr wrap="square">
            <a:spAutoFit/>
          </a:bodyPr>
          <a:lstStyle/>
          <a:p>
            <a:pPr lvl="0"/>
            <a:r>
              <a:rPr lang="en-US" sz="2800" dirty="0">
                <a:solidFill>
                  <a:prstClr val="black"/>
                </a:solidFill>
                <a:latin typeface="Gill Sans MT" panose="020B0502020104020203" pitchFamily="34" charset="0"/>
              </a:rPr>
              <a:t>A cognitive bias to believe that categories correspond to </a:t>
            </a:r>
            <a:br>
              <a:rPr lang="en-US" sz="2800" dirty="0">
                <a:solidFill>
                  <a:prstClr val="black"/>
                </a:solidFill>
                <a:latin typeface="Gill Sans MT" panose="020B0502020104020203" pitchFamily="34" charset="0"/>
              </a:rPr>
            </a:br>
            <a:r>
              <a:rPr lang="en-US" sz="2800" b="1" dirty="0">
                <a:solidFill>
                  <a:prstClr val="black"/>
                </a:solidFill>
                <a:latin typeface="Gill Sans MT" panose="020B0502020104020203" pitchFamily="34" charset="0"/>
              </a:rPr>
              <a:t>real categories in the world</a:t>
            </a:r>
            <a:r>
              <a:rPr lang="en-US" sz="2800" dirty="0">
                <a:solidFill>
                  <a:prstClr val="black"/>
                </a:solidFill>
                <a:latin typeface="Gill Sans MT" panose="020B0502020104020203" pitchFamily="34" charset="0"/>
              </a:rPr>
              <a:t>. </a:t>
            </a:r>
          </a:p>
        </p:txBody>
      </p:sp>
      <p:sp>
        <p:nvSpPr>
          <p:cNvPr id="14" name="TextBox 13">
            <a:extLst>
              <a:ext uri="{FF2B5EF4-FFF2-40B4-BE49-F238E27FC236}">
                <a16:creationId xmlns:a16="http://schemas.microsoft.com/office/drawing/2014/main" id="{9E274649-D837-4FCA-8CDE-C097AE7055B0}"/>
              </a:ext>
            </a:extLst>
          </p:cNvPr>
          <p:cNvSpPr txBox="1"/>
          <p:nvPr/>
        </p:nvSpPr>
        <p:spPr>
          <a:xfrm>
            <a:off x="7693354" y="3573196"/>
            <a:ext cx="1178877" cy="830997"/>
          </a:xfrm>
          <a:prstGeom prst="rect">
            <a:avLst/>
          </a:prstGeom>
          <a:noFill/>
        </p:spPr>
        <p:txBody>
          <a:bodyPr wrap="square" rtlCol="0">
            <a:spAutoFit/>
          </a:bodyPr>
          <a:lstStyle/>
          <a:p>
            <a:pPr algn="ctr"/>
            <a:r>
              <a:rPr lang="en-US" sz="2400" dirty="0">
                <a:latin typeface="Gill Sans MT" panose="020B0502020104020203" pitchFamily="34" charset="0"/>
              </a:rPr>
              <a:t>male</a:t>
            </a:r>
            <a:br>
              <a:rPr lang="en-US" sz="2400" dirty="0">
                <a:latin typeface="Gill Sans MT" panose="020B0502020104020203" pitchFamily="34" charset="0"/>
              </a:rPr>
            </a:br>
            <a:r>
              <a:rPr lang="en-US" sz="2400" dirty="0">
                <a:latin typeface="Gill Sans MT" panose="020B0502020104020203" pitchFamily="34" charset="0"/>
              </a:rPr>
              <a:t>essence</a:t>
            </a:r>
          </a:p>
        </p:txBody>
      </p:sp>
      <p:sp>
        <p:nvSpPr>
          <p:cNvPr id="15" name="TextBox 14">
            <a:extLst>
              <a:ext uri="{FF2B5EF4-FFF2-40B4-BE49-F238E27FC236}">
                <a16:creationId xmlns:a16="http://schemas.microsoft.com/office/drawing/2014/main" id="{FDFF23F2-9A27-401F-A1E5-F75D615C7F28}"/>
              </a:ext>
            </a:extLst>
          </p:cNvPr>
          <p:cNvSpPr txBox="1"/>
          <p:nvPr/>
        </p:nvSpPr>
        <p:spPr>
          <a:xfrm>
            <a:off x="10157315" y="3573195"/>
            <a:ext cx="1178877" cy="830997"/>
          </a:xfrm>
          <a:prstGeom prst="rect">
            <a:avLst/>
          </a:prstGeom>
          <a:noFill/>
        </p:spPr>
        <p:txBody>
          <a:bodyPr wrap="square" rtlCol="0">
            <a:spAutoFit/>
          </a:bodyPr>
          <a:lstStyle/>
          <a:p>
            <a:pPr algn="ctr"/>
            <a:r>
              <a:rPr lang="en-US" sz="2400" dirty="0">
                <a:latin typeface="Gill Sans MT" panose="020B0502020104020203" pitchFamily="34" charset="0"/>
              </a:rPr>
              <a:t>female</a:t>
            </a:r>
            <a:br>
              <a:rPr lang="en-US" sz="2400" dirty="0">
                <a:latin typeface="Gill Sans MT" panose="020B0502020104020203" pitchFamily="34" charset="0"/>
              </a:rPr>
            </a:br>
            <a:r>
              <a:rPr lang="en-US" sz="2400" dirty="0">
                <a:latin typeface="Gill Sans MT" panose="020B0502020104020203" pitchFamily="34" charset="0"/>
              </a:rPr>
              <a:t>essence</a:t>
            </a:r>
          </a:p>
        </p:txBody>
      </p:sp>
    </p:spTree>
    <p:extLst>
      <p:ext uri="{BB962C8B-B14F-4D97-AF65-F5344CB8AC3E}">
        <p14:creationId xmlns:p14="http://schemas.microsoft.com/office/powerpoint/2010/main" val="3705704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469030" cy="923330"/>
          </a:xfrm>
          <a:prstGeom prst="rect">
            <a:avLst/>
          </a:prstGeom>
          <a:noFill/>
        </p:spPr>
        <p:txBody>
          <a:bodyPr wrap="square" rtlCol="0">
            <a:spAutoFit/>
          </a:bodyPr>
          <a:lstStyle/>
          <a:p>
            <a:r>
              <a:rPr lang="en-US" dirty="0"/>
              <a:t>Error bars = </a:t>
            </a:r>
            <a:br>
              <a:rPr lang="en-US" dirty="0"/>
            </a:br>
            <a:r>
              <a:rPr lang="en-US" dirty="0"/>
              <a:t>95% bootstrap CIs</a:t>
            </a:r>
          </a:p>
        </p:txBody>
      </p:sp>
      <p:sp>
        <p:nvSpPr>
          <p:cNvPr id="11" name="TextBox 10">
            <a:extLst>
              <a:ext uri="{FF2B5EF4-FFF2-40B4-BE49-F238E27FC236}">
                <a16:creationId xmlns:a16="http://schemas.microsoft.com/office/drawing/2014/main" id="{B47412E5-2B7D-469B-BAE0-61AE77EE47F8}"/>
              </a:ext>
            </a:extLst>
          </p:cNvPr>
          <p:cNvSpPr txBox="1"/>
          <p:nvPr/>
        </p:nvSpPr>
        <p:spPr>
          <a:xfrm>
            <a:off x="1482269" y="742460"/>
            <a:ext cx="3412922" cy="461665"/>
          </a:xfrm>
          <a:prstGeom prst="rect">
            <a:avLst/>
          </a:prstGeom>
          <a:noFill/>
        </p:spPr>
        <p:txBody>
          <a:bodyPr wrap="none" rtlCol="0">
            <a:spAutoFit/>
          </a:bodyPr>
          <a:lstStyle/>
          <a:p>
            <a:pPr algn="ctr"/>
            <a:r>
              <a:rPr lang="en-US" sz="2400" dirty="0"/>
              <a:t>data collection in progress</a:t>
            </a:r>
            <a:endParaRPr lang="en-US" sz="2400" b="1" dirty="0"/>
          </a:p>
        </p:txBody>
      </p:sp>
      <p:sp>
        <p:nvSpPr>
          <p:cNvPr id="12" name="Rectangle 11">
            <a:extLst>
              <a:ext uri="{FF2B5EF4-FFF2-40B4-BE49-F238E27FC236}">
                <a16:creationId xmlns:a16="http://schemas.microsoft.com/office/drawing/2014/main" id="{060449B3-5E4D-4526-A61A-85BB5F6FFC6E}"/>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
        <p:nvSpPr>
          <p:cNvPr id="13" name="Rectangle 12">
            <a:extLst>
              <a:ext uri="{FF2B5EF4-FFF2-40B4-BE49-F238E27FC236}">
                <a16:creationId xmlns:a16="http://schemas.microsoft.com/office/drawing/2014/main" id="{054706F8-DBBB-4E58-8CF1-B26CEA5988BA}"/>
              </a:ext>
            </a:extLst>
          </p:cNvPr>
          <p:cNvSpPr/>
          <p:nvPr/>
        </p:nvSpPr>
        <p:spPr>
          <a:xfrm>
            <a:off x="5854890" y="1617340"/>
            <a:ext cx="4189862" cy="4046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3E2280-2B4A-454D-A142-95D87D1FAF17}"/>
              </a:ext>
            </a:extLst>
          </p:cNvPr>
          <p:cNvSpPr/>
          <p:nvPr/>
        </p:nvSpPr>
        <p:spPr>
          <a:xfrm>
            <a:off x="5617426" y="1179005"/>
            <a:ext cx="4797026" cy="493559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F751F2C9-6970-431B-A5CD-E0CC473A7D29}"/>
              </a:ext>
            </a:extLst>
          </p:cNvPr>
          <p:cNvSpPr txBox="1">
            <a:spLocks/>
          </p:cNvSpPr>
          <p:nvPr/>
        </p:nvSpPr>
        <p:spPr>
          <a:xfrm>
            <a:off x="0" y="0"/>
            <a:ext cx="12236823" cy="621532"/>
          </a:xfrm>
          <a:prstGeom prst="rect">
            <a:avLst/>
          </a:prstGeom>
          <a:solidFill>
            <a:schemeClr val="bg1">
              <a:lumMod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MT" panose="020B0502020104020203" pitchFamily="34" charset="0"/>
              </a:rPr>
              <a:t>Results</a:t>
            </a:r>
          </a:p>
        </p:txBody>
      </p:sp>
      <p:sp>
        <p:nvSpPr>
          <p:cNvPr id="17" name="Content Placeholder 2">
            <a:extLst>
              <a:ext uri="{FF2B5EF4-FFF2-40B4-BE49-F238E27FC236}">
                <a16:creationId xmlns:a16="http://schemas.microsoft.com/office/drawing/2014/main" id="{02ACC430-2475-47AA-808F-75A2DF972696}"/>
              </a:ext>
            </a:extLst>
          </p:cNvPr>
          <p:cNvSpPr txBox="1">
            <a:spLocks/>
          </p:cNvSpPr>
          <p:nvPr/>
        </p:nvSpPr>
        <p:spPr>
          <a:xfrm>
            <a:off x="55420" y="6205673"/>
            <a:ext cx="5121014"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a:t>N = 38 (~9/cell) out of</a:t>
            </a:r>
            <a:br>
              <a:rPr lang="en-US" sz="2000"/>
            </a:br>
            <a:r>
              <a:rPr lang="en-US" sz="2000"/>
              <a:t>target 196 (49/cell) </a:t>
            </a:r>
            <a:r>
              <a:rPr lang="en-US" sz="2000" b="1"/>
              <a:t>5 and 6 year olds</a:t>
            </a:r>
            <a:endParaRPr lang="en-US" sz="2000" dirty="0"/>
          </a:p>
        </p:txBody>
      </p:sp>
    </p:spTree>
    <p:extLst>
      <p:ext uri="{BB962C8B-B14F-4D97-AF65-F5344CB8AC3E}">
        <p14:creationId xmlns:p14="http://schemas.microsoft.com/office/powerpoint/2010/main" val="136229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1" name="Content Placeholder 2">
            <a:extLst>
              <a:ext uri="{FF2B5EF4-FFF2-40B4-BE49-F238E27FC236}">
                <a16:creationId xmlns:a16="http://schemas.microsoft.com/office/drawing/2014/main" id="{758A1004-519A-4582-A550-063211E2A2EB}"/>
              </a:ext>
            </a:extLst>
          </p:cNvPr>
          <p:cNvSpPr>
            <a:spLocks noGrp="1"/>
          </p:cNvSpPr>
          <p:nvPr>
            <p:ph idx="1"/>
          </p:nvPr>
        </p:nvSpPr>
        <p:spPr>
          <a:xfrm>
            <a:off x="55420" y="6205673"/>
            <a:ext cx="5121014"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
        <p:nvSpPr>
          <p:cNvPr id="8" name="TextBox 7">
            <a:extLst>
              <a:ext uri="{FF2B5EF4-FFF2-40B4-BE49-F238E27FC236}">
                <a16:creationId xmlns:a16="http://schemas.microsoft.com/office/drawing/2014/main" id="{DF53C2C9-3602-4086-80FF-D223B8D460C2}"/>
              </a:ext>
            </a:extLst>
          </p:cNvPr>
          <p:cNvSpPr txBox="1"/>
          <p:nvPr/>
        </p:nvSpPr>
        <p:spPr>
          <a:xfrm>
            <a:off x="6552118" y="742460"/>
            <a:ext cx="2884379" cy="461665"/>
          </a:xfrm>
          <a:prstGeom prst="rect">
            <a:avLst/>
          </a:prstGeom>
          <a:noFill/>
        </p:spPr>
        <p:txBody>
          <a:bodyPr wrap="none" rtlCol="0">
            <a:spAutoFit/>
          </a:bodyPr>
          <a:lstStyle/>
          <a:p>
            <a:pPr algn="ctr"/>
            <a:r>
              <a:rPr lang="en-US" sz="2400" dirty="0"/>
              <a:t>main effect of </a:t>
            </a:r>
            <a:r>
              <a:rPr lang="en-US" sz="2400" b="1" dirty="0"/>
              <a:t>context</a:t>
            </a:r>
          </a:p>
        </p:txBody>
      </p:sp>
      <p:sp>
        <p:nvSpPr>
          <p:cNvPr id="9" name="TextBox 8">
            <a:extLst>
              <a:ext uri="{FF2B5EF4-FFF2-40B4-BE49-F238E27FC236}">
                <a16:creationId xmlns:a16="http://schemas.microsoft.com/office/drawing/2014/main" id="{04D15F4B-584D-4168-A199-898FFF937ECC}"/>
              </a:ext>
            </a:extLst>
          </p:cNvPr>
          <p:cNvSpPr txBox="1"/>
          <p:nvPr/>
        </p:nvSpPr>
        <p:spPr>
          <a:xfrm>
            <a:off x="10541001" y="4178317"/>
            <a:ext cx="1469030" cy="923330"/>
          </a:xfrm>
          <a:prstGeom prst="rect">
            <a:avLst/>
          </a:prstGeom>
          <a:noFill/>
        </p:spPr>
        <p:txBody>
          <a:bodyPr wrap="square" rtlCol="0">
            <a:spAutoFit/>
          </a:bodyPr>
          <a:lstStyle/>
          <a:p>
            <a:r>
              <a:rPr lang="en-US" dirty="0"/>
              <a:t>Error bars = </a:t>
            </a:r>
            <a:br>
              <a:rPr lang="en-US" dirty="0"/>
            </a:br>
            <a:r>
              <a:rPr lang="en-US" dirty="0"/>
              <a:t>95% bootstrap CIs</a:t>
            </a:r>
          </a:p>
        </p:txBody>
      </p:sp>
      <p:sp>
        <p:nvSpPr>
          <p:cNvPr id="11" name="TextBox 10">
            <a:extLst>
              <a:ext uri="{FF2B5EF4-FFF2-40B4-BE49-F238E27FC236}">
                <a16:creationId xmlns:a16="http://schemas.microsoft.com/office/drawing/2014/main" id="{370F147D-B81B-4239-8042-1A18487EA4F0}"/>
              </a:ext>
            </a:extLst>
          </p:cNvPr>
          <p:cNvSpPr txBox="1"/>
          <p:nvPr/>
        </p:nvSpPr>
        <p:spPr>
          <a:xfrm>
            <a:off x="1482269" y="742460"/>
            <a:ext cx="3412922" cy="461665"/>
          </a:xfrm>
          <a:prstGeom prst="rect">
            <a:avLst/>
          </a:prstGeom>
          <a:noFill/>
        </p:spPr>
        <p:txBody>
          <a:bodyPr wrap="none" rtlCol="0">
            <a:spAutoFit/>
          </a:bodyPr>
          <a:lstStyle/>
          <a:p>
            <a:pPr algn="ctr"/>
            <a:r>
              <a:rPr lang="en-US" sz="2400" dirty="0"/>
              <a:t>data collection in progress</a:t>
            </a:r>
            <a:endParaRPr lang="en-US" sz="2400" b="1" dirty="0"/>
          </a:p>
        </p:txBody>
      </p:sp>
      <p:sp>
        <p:nvSpPr>
          <p:cNvPr id="12" name="Rectangle 11">
            <a:extLst>
              <a:ext uri="{FF2B5EF4-FFF2-40B4-BE49-F238E27FC236}">
                <a16:creationId xmlns:a16="http://schemas.microsoft.com/office/drawing/2014/main" id="{77BB7F40-92AE-4231-B9C0-B93A5B3B4592}"/>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
        <p:nvSpPr>
          <p:cNvPr id="13" name="Content Placeholder 2">
            <a:extLst>
              <a:ext uri="{FF2B5EF4-FFF2-40B4-BE49-F238E27FC236}">
                <a16:creationId xmlns:a16="http://schemas.microsoft.com/office/drawing/2014/main" id="{B9DA5551-EBD3-4F79-BDCB-560CADA31A7A}"/>
              </a:ext>
            </a:extLst>
          </p:cNvPr>
          <p:cNvSpPr txBox="1">
            <a:spLocks/>
          </p:cNvSpPr>
          <p:nvPr/>
        </p:nvSpPr>
        <p:spPr>
          <a:xfrm>
            <a:off x="0" y="0"/>
            <a:ext cx="12236823" cy="621532"/>
          </a:xfrm>
          <a:prstGeom prst="rect">
            <a:avLst/>
          </a:prstGeom>
          <a:solidFill>
            <a:schemeClr val="bg1">
              <a:lumMod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MT" panose="020B0502020104020203" pitchFamily="34" charset="0"/>
              </a:rPr>
              <a:t>Results</a:t>
            </a:r>
          </a:p>
        </p:txBody>
      </p:sp>
    </p:spTree>
    <p:extLst>
      <p:ext uri="{BB962C8B-B14F-4D97-AF65-F5344CB8AC3E}">
        <p14:creationId xmlns:p14="http://schemas.microsoft.com/office/powerpoint/2010/main" val="29841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itle 3">
            <a:extLst>
              <a:ext uri="{FF2B5EF4-FFF2-40B4-BE49-F238E27FC236}">
                <a16:creationId xmlns:a16="http://schemas.microsoft.com/office/drawing/2014/main" id="{FFE7F939-C5E2-4CA3-AA30-32D7BB54665B}"/>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theory</a:t>
            </a:r>
          </a:p>
        </p:txBody>
      </p:sp>
      <p:sp>
        <p:nvSpPr>
          <p:cNvPr id="22" name="Title 3">
            <a:extLst>
              <a:ext uri="{FF2B5EF4-FFF2-40B4-BE49-F238E27FC236}">
                <a16:creationId xmlns:a16="http://schemas.microsoft.com/office/drawing/2014/main" id="{29C1214C-AD34-4936-B933-F2AC02E08E7A}"/>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theory</a:t>
            </a:r>
          </a:p>
        </p:txBody>
      </p:sp>
    </p:spTree>
    <p:extLst>
      <p:ext uri="{BB962C8B-B14F-4D97-AF65-F5344CB8AC3E}">
        <p14:creationId xmlns:p14="http://schemas.microsoft.com/office/powerpoint/2010/main" val="47829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sp>
        <p:nvSpPr>
          <p:cNvPr id="39" name="Rectangle 38">
            <a:extLst>
              <a:ext uri="{FF2B5EF4-FFF2-40B4-BE49-F238E27FC236}">
                <a16:creationId xmlns:a16="http://schemas.microsoft.com/office/drawing/2014/main" id="{639D59B7-A9EB-4914-AE6A-3985DF553497}"/>
              </a:ext>
            </a:extLst>
          </p:cNvPr>
          <p:cNvSpPr/>
          <p:nvPr/>
        </p:nvSpPr>
        <p:spPr>
          <a:xfrm>
            <a:off x="7806419" y="2858773"/>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0" name="Rectangle 39">
            <a:extLst>
              <a:ext uri="{FF2B5EF4-FFF2-40B4-BE49-F238E27FC236}">
                <a16:creationId xmlns:a16="http://schemas.microsoft.com/office/drawing/2014/main" id="{D13EFA57-E316-413F-AC9C-C77C7D396328}"/>
              </a:ext>
            </a:extLst>
          </p:cNvPr>
          <p:cNvSpPr/>
          <p:nvPr/>
        </p:nvSpPr>
        <p:spPr>
          <a:xfrm>
            <a:off x="6848352" y="2858772"/>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D600FB8A-02DF-4D2A-BC38-B59D9C386729}"/>
              </a:ext>
            </a:extLst>
          </p:cNvPr>
          <p:cNvSpPr txBox="1">
            <a:spLocks/>
          </p:cNvSpPr>
          <p:nvPr/>
        </p:nvSpPr>
        <p:spPr>
          <a:xfrm>
            <a:off x="6362150" y="2926498"/>
            <a:ext cx="426863" cy="71063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23" name="Title 3">
            <a:extLst>
              <a:ext uri="{FF2B5EF4-FFF2-40B4-BE49-F238E27FC236}">
                <a16:creationId xmlns:a16="http://schemas.microsoft.com/office/drawing/2014/main" id="{9983385D-A4B5-473A-84B2-EBC66C8B1490}"/>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theory</a:t>
            </a:r>
          </a:p>
        </p:txBody>
      </p:sp>
      <p:sp>
        <p:nvSpPr>
          <p:cNvPr id="24" name="Title 3">
            <a:extLst>
              <a:ext uri="{FF2B5EF4-FFF2-40B4-BE49-F238E27FC236}">
                <a16:creationId xmlns:a16="http://schemas.microsoft.com/office/drawing/2014/main" id="{BF9FB188-6B52-42E8-834B-DD7825123458}"/>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theory</a:t>
            </a:r>
          </a:p>
        </p:txBody>
      </p:sp>
      <p:sp>
        <p:nvSpPr>
          <p:cNvPr id="25" name="Rectangle 24">
            <a:extLst>
              <a:ext uri="{FF2B5EF4-FFF2-40B4-BE49-F238E27FC236}">
                <a16:creationId xmlns:a16="http://schemas.microsoft.com/office/drawing/2014/main" id="{99433BEE-1A6D-4B85-A8C9-4C9A7E6034E7}"/>
              </a:ext>
            </a:extLst>
          </p:cNvPr>
          <p:cNvSpPr/>
          <p:nvPr/>
        </p:nvSpPr>
        <p:spPr>
          <a:xfrm>
            <a:off x="260184" y="2579807"/>
            <a:ext cx="6096000" cy="1815882"/>
          </a:xfrm>
          <a:prstGeom prst="rect">
            <a:avLst/>
          </a:prstGeom>
          <a:solidFill>
            <a:srgbClr val="FFFFDD"/>
          </a:solidFill>
          <a:ln>
            <a:solidFill>
              <a:schemeClr val="bg1">
                <a:lumMod val="6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theory,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a:t>
            </a:r>
            <a:r>
              <a:rPr lang="en-US" sz="2800" b="1" dirty="0">
                <a:solidFill>
                  <a:prstClr val="black"/>
                </a:solidFill>
                <a:latin typeface="Gill Sans MT" panose="020B0502020104020203" pitchFamily="34" charset="0"/>
              </a:rPr>
              <a:t>contextual information </a:t>
            </a:r>
            <a:r>
              <a:rPr lang="en-US" sz="2800" dirty="0">
                <a:solidFill>
                  <a:prstClr val="black"/>
                </a:solidFill>
                <a:latin typeface="Gill Sans MT" panose="020B0502020104020203" pitchFamily="34" charset="0"/>
              </a:rPr>
              <a:t>about the structural factors at play.</a:t>
            </a:r>
          </a:p>
        </p:txBody>
      </p:sp>
    </p:spTree>
    <p:extLst>
      <p:ext uri="{BB962C8B-B14F-4D97-AF65-F5344CB8AC3E}">
        <p14:creationId xmlns:p14="http://schemas.microsoft.com/office/powerpoint/2010/main" val="39721930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sp>
        <p:nvSpPr>
          <p:cNvPr id="38" name="Rectangle 37">
            <a:extLst>
              <a:ext uri="{FF2B5EF4-FFF2-40B4-BE49-F238E27FC236}">
                <a16:creationId xmlns:a16="http://schemas.microsoft.com/office/drawing/2014/main" id="{01EFC101-03C8-419A-B732-7481A726EC1D}"/>
              </a:ext>
            </a:extLst>
          </p:cNvPr>
          <p:cNvSpPr/>
          <p:nvPr/>
        </p:nvSpPr>
        <p:spPr>
          <a:xfrm>
            <a:off x="260184" y="2579807"/>
            <a:ext cx="6096000" cy="1815882"/>
          </a:xfrm>
          <a:prstGeom prst="rect">
            <a:avLst/>
          </a:prstGeom>
          <a:solidFill>
            <a:srgbClr val="FFFFDD"/>
          </a:solidFill>
          <a:ln>
            <a:solidFill>
              <a:schemeClr val="bg1">
                <a:lumMod val="6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theory,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a:t>
            </a:r>
            <a:r>
              <a:rPr lang="en-US" sz="2800" b="1" dirty="0">
                <a:solidFill>
                  <a:prstClr val="black"/>
                </a:solidFill>
                <a:latin typeface="Gill Sans MT" panose="020B0502020104020203" pitchFamily="34" charset="0"/>
              </a:rPr>
              <a:t>contextual information </a:t>
            </a:r>
            <a:r>
              <a:rPr lang="en-US" sz="2800" dirty="0">
                <a:solidFill>
                  <a:prstClr val="black"/>
                </a:solidFill>
                <a:latin typeface="Gill Sans MT" panose="020B0502020104020203" pitchFamily="34" charset="0"/>
              </a:rPr>
              <a:t>about the structural factors at play.</a:t>
            </a:r>
          </a:p>
        </p:txBody>
      </p:sp>
      <p:sp>
        <p:nvSpPr>
          <p:cNvPr id="39" name="Rectangle 38">
            <a:extLst>
              <a:ext uri="{FF2B5EF4-FFF2-40B4-BE49-F238E27FC236}">
                <a16:creationId xmlns:a16="http://schemas.microsoft.com/office/drawing/2014/main" id="{639D59B7-A9EB-4914-AE6A-3985DF553497}"/>
              </a:ext>
            </a:extLst>
          </p:cNvPr>
          <p:cNvSpPr/>
          <p:nvPr/>
        </p:nvSpPr>
        <p:spPr>
          <a:xfrm>
            <a:off x="7806419" y="2858773"/>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0" name="Rectangle 39">
            <a:extLst>
              <a:ext uri="{FF2B5EF4-FFF2-40B4-BE49-F238E27FC236}">
                <a16:creationId xmlns:a16="http://schemas.microsoft.com/office/drawing/2014/main" id="{D13EFA57-E316-413F-AC9C-C77C7D396328}"/>
              </a:ext>
            </a:extLst>
          </p:cNvPr>
          <p:cNvSpPr/>
          <p:nvPr/>
        </p:nvSpPr>
        <p:spPr>
          <a:xfrm>
            <a:off x="6848352" y="2858772"/>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D600FB8A-02DF-4D2A-BC38-B59D9C386729}"/>
              </a:ext>
            </a:extLst>
          </p:cNvPr>
          <p:cNvSpPr txBox="1">
            <a:spLocks/>
          </p:cNvSpPr>
          <p:nvPr/>
        </p:nvSpPr>
        <p:spPr>
          <a:xfrm>
            <a:off x="6362150" y="2926498"/>
            <a:ext cx="426863" cy="71063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22" name="Rectangle 21">
            <a:extLst>
              <a:ext uri="{FF2B5EF4-FFF2-40B4-BE49-F238E27FC236}">
                <a16:creationId xmlns:a16="http://schemas.microsoft.com/office/drawing/2014/main" id="{F95C20EF-FA70-4633-893F-2C67FA1596F1}"/>
              </a:ext>
            </a:extLst>
          </p:cNvPr>
          <p:cNvSpPr/>
          <p:nvPr/>
        </p:nvSpPr>
        <p:spPr>
          <a:xfrm>
            <a:off x="209464" y="4978822"/>
            <a:ext cx="6146720" cy="1384995"/>
          </a:xfrm>
          <a:prstGeom prst="rect">
            <a:avLst/>
          </a:prstGeom>
          <a:solidFill>
            <a:schemeClr val="accent1">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pPr lvl="0" algn="ctr"/>
            <a:r>
              <a:rPr lang="en-US" sz="2800" dirty="0">
                <a:solidFill>
                  <a:prstClr val="black"/>
                </a:solidFill>
                <a:latin typeface="Gill Sans MT" panose="020B0502020104020203" pitchFamily="34" charset="0"/>
              </a:rPr>
              <a:t>How do children </a:t>
            </a:r>
            <a:r>
              <a:rPr lang="en-US" sz="2800" b="1" dirty="0">
                <a:solidFill>
                  <a:prstClr val="black"/>
                </a:solidFill>
                <a:latin typeface="Gill Sans MT" panose="020B0502020104020203" pitchFamily="34" charset="0"/>
              </a:rPr>
              <a:t>integrate linguistic and contextual information </a:t>
            </a:r>
            <a:r>
              <a:rPr lang="en-US" sz="2800" dirty="0">
                <a:solidFill>
                  <a:prstClr val="black"/>
                </a:solidFill>
                <a:latin typeface="Gill Sans MT" panose="020B0502020104020203" pitchFamily="34" charset="0"/>
              </a:rPr>
              <a:t>when developing category representations?</a:t>
            </a:r>
            <a:endParaRPr lang="en-US" sz="2800" b="1" dirty="0">
              <a:solidFill>
                <a:prstClr val="black"/>
              </a:solidFill>
              <a:latin typeface="Gill Sans MT" panose="020B0502020104020203" pitchFamily="34" charset="0"/>
            </a:endParaRPr>
          </a:p>
        </p:txBody>
      </p:sp>
      <p:sp>
        <p:nvSpPr>
          <p:cNvPr id="23" name="Title 3">
            <a:extLst>
              <a:ext uri="{FF2B5EF4-FFF2-40B4-BE49-F238E27FC236}">
                <a16:creationId xmlns:a16="http://schemas.microsoft.com/office/drawing/2014/main" id="{463B2451-E691-407C-9F5A-C108C785D718}"/>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theory</a:t>
            </a:r>
          </a:p>
        </p:txBody>
      </p:sp>
      <p:sp>
        <p:nvSpPr>
          <p:cNvPr id="24" name="Title 3">
            <a:extLst>
              <a:ext uri="{FF2B5EF4-FFF2-40B4-BE49-F238E27FC236}">
                <a16:creationId xmlns:a16="http://schemas.microsoft.com/office/drawing/2014/main" id="{C084500F-44C0-4F74-963F-065ED67C0903}"/>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theory</a:t>
            </a:r>
          </a:p>
        </p:txBody>
      </p:sp>
    </p:spTree>
    <p:extLst>
      <p:ext uri="{BB962C8B-B14F-4D97-AF65-F5344CB8AC3E}">
        <p14:creationId xmlns:p14="http://schemas.microsoft.com/office/powerpoint/2010/main" val="3500435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sp>
        <p:nvSpPr>
          <p:cNvPr id="38" name="Rectangle 37">
            <a:extLst>
              <a:ext uri="{FF2B5EF4-FFF2-40B4-BE49-F238E27FC236}">
                <a16:creationId xmlns:a16="http://schemas.microsoft.com/office/drawing/2014/main" id="{01EFC101-03C8-419A-B732-7481A726EC1D}"/>
              </a:ext>
            </a:extLst>
          </p:cNvPr>
          <p:cNvSpPr/>
          <p:nvPr/>
        </p:nvSpPr>
        <p:spPr>
          <a:xfrm>
            <a:off x="260184" y="2579807"/>
            <a:ext cx="6096000" cy="1815882"/>
          </a:xfrm>
          <a:prstGeom prst="rect">
            <a:avLst/>
          </a:prstGeom>
          <a:solidFill>
            <a:srgbClr val="FFFFDD"/>
          </a:solidFill>
          <a:ln>
            <a:solidFill>
              <a:schemeClr val="bg1">
                <a:lumMod val="6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theory,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a:t>
            </a:r>
            <a:r>
              <a:rPr lang="en-US" sz="2800" b="1" dirty="0">
                <a:solidFill>
                  <a:prstClr val="black"/>
                </a:solidFill>
                <a:latin typeface="Gill Sans MT" panose="020B0502020104020203" pitchFamily="34" charset="0"/>
              </a:rPr>
              <a:t>contextual information </a:t>
            </a:r>
            <a:r>
              <a:rPr lang="en-US" sz="2800" dirty="0">
                <a:solidFill>
                  <a:prstClr val="black"/>
                </a:solidFill>
                <a:latin typeface="Gill Sans MT" panose="020B0502020104020203" pitchFamily="34" charset="0"/>
              </a:rPr>
              <a:t>about the structural factors at play.</a:t>
            </a:r>
          </a:p>
        </p:txBody>
      </p:sp>
      <p:sp>
        <p:nvSpPr>
          <p:cNvPr id="39" name="Rectangle 38">
            <a:extLst>
              <a:ext uri="{FF2B5EF4-FFF2-40B4-BE49-F238E27FC236}">
                <a16:creationId xmlns:a16="http://schemas.microsoft.com/office/drawing/2014/main" id="{639D59B7-A9EB-4914-AE6A-3985DF553497}"/>
              </a:ext>
            </a:extLst>
          </p:cNvPr>
          <p:cNvSpPr/>
          <p:nvPr/>
        </p:nvSpPr>
        <p:spPr>
          <a:xfrm>
            <a:off x="7806419" y="2858773"/>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0" name="Rectangle 39">
            <a:extLst>
              <a:ext uri="{FF2B5EF4-FFF2-40B4-BE49-F238E27FC236}">
                <a16:creationId xmlns:a16="http://schemas.microsoft.com/office/drawing/2014/main" id="{D13EFA57-E316-413F-AC9C-C77C7D396328}"/>
              </a:ext>
            </a:extLst>
          </p:cNvPr>
          <p:cNvSpPr/>
          <p:nvPr/>
        </p:nvSpPr>
        <p:spPr>
          <a:xfrm>
            <a:off x="6848352" y="2858772"/>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D600FB8A-02DF-4D2A-BC38-B59D9C386729}"/>
              </a:ext>
            </a:extLst>
          </p:cNvPr>
          <p:cNvSpPr txBox="1">
            <a:spLocks/>
          </p:cNvSpPr>
          <p:nvPr/>
        </p:nvSpPr>
        <p:spPr>
          <a:xfrm>
            <a:off x="6362150" y="2926498"/>
            <a:ext cx="426863" cy="71063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22" name="Rectangle 21">
            <a:extLst>
              <a:ext uri="{FF2B5EF4-FFF2-40B4-BE49-F238E27FC236}">
                <a16:creationId xmlns:a16="http://schemas.microsoft.com/office/drawing/2014/main" id="{F95C20EF-FA70-4633-893F-2C67FA1596F1}"/>
              </a:ext>
            </a:extLst>
          </p:cNvPr>
          <p:cNvSpPr/>
          <p:nvPr/>
        </p:nvSpPr>
        <p:spPr>
          <a:xfrm>
            <a:off x="209464" y="4978822"/>
            <a:ext cx="6146720" cy="1384995"/>
          </a:xfrm>
          <a:prstGeom prst="rect">
            <a:avLst/>
          </a:prstGeom>
          <a:solidFill>
            <a:schemeClr val="accent1">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pPr lvl="0" algn="ctr"/>
            <a:r>
              <a:rPr lang="en-US" sz="2800" dirty="0">
                <a:solidFill>
                  <a:prstClr val="black"/>
                </a:solidFill>
                <a:latin typeface="Gill Sans MT" panose="020B0502020104020203" pitchFamily="34" charset="0"/>
              </a:rPr>
              <a:t>How do children </a:t>
            </a:r>
            <a:r>
              <a:rPr lang="en-US" sz="2800" b="1" dirty="0">
                <a:solidFill>
                  <a:prstClr val="black"/>
                </a:solidFill>
                <a:latin typeface="Gill Sans MT" panose="020B0502020104020203" pitchFamily="34" charset="0"/>
              </a:rPr>
              <a:t>integrate linguistic and contextual information </a:t>
            </a:r>
            <a:r>
              <a:rPr lang="en-US" sz="2800" dirty="0">
                <a:solidFill>
                  <a:prstClr val="black"/>
                </a:solidFill>
                <a:latin typeface="Gill Sans MT" panose="020B0502020104020203" pitchFamily="34" charset="0"/>
              </a:rPr>
              <a:t>when developing category representations?</a:t>
            </a:r>
            <a:endParaRPr lang="en-US" sz="2800" b="1" dirty="0">
              <a:solidFill>
                <a:prstClr val="black"/>
              </a:solidFill>
              <a:latin typeface="Gill Sans MT" panose="020B0502020104020203" pitchFamily="34" charset="0"/>
            </a:endParaRPr>
          </a:p>
        </p:txBody>
      </p:sp>
      <p:sp>
        <p:nvSpPr>
          <p:cNvPr id="23" name="Rectangle 22">
            <a:extLst>
              <a:ext uri="{FF2B5EF4-FFF2-40B4-BE49-F238E27FC236}">
                <a16:creationId xmlns:a16="http://schemas.microsoft.com/office/drawing/2014/main" id="{F4536500-2764-4D68-B4E2-1449A1EE82DB}"/>
              </a:ext>
            </a:extLst>
          </p:cNvPr>
          <p:cNvSpPr/>
          <p:nvPr/>
        </p:nvSpPr>
        <p:spPr>
          <a:xfrm>
            <a:off x="6684352" y="4884446"/>
            <a:ext cx="5298184" cy="1815882"/>
          </a:xfrm>
          <a:prstGeom prst="rect">
            <a:avLst/>
          </a:prstGeom>
          <a:solidFill>
            <a:schemeClr val="accent1">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pPr lvl="0"/>
            <a:r>
              <a:rPr lang="en-US" sz="2800" dirty="0">
                <a:solidFill>
                  <a:prstClr val="black"/>
                </a:solidFill>
                <a:latin typeface="Gill Sans MT" panose="020B0502020104020203" pitchFamily="34" charset="0"/>
              </a:rPr>
              <a:t>What are </a:t>
            </a:r>
            <a:r>
              <a:rPr lang="en-US" sz="2800" b="1" dirty="0">
                <a:solidFill>
                  <a:prstClr val="black"/>
                </a:solidFill>
                <a:latin typeface="Gill Sans MT" panose="020B0502020104020203" pitchFamily="34" charset="0"/>
              </a:rPr>
              <a:t>formal explanations</a:t>
            </a:r>
            <a:r>
              <a:rPr lang="en-US" sz="2800" dirty="0">
                <a:solidFill>
                  <a:prstClr val="black"/>
                </a:solidFill>
                <a:latin typeface="Gill Sans MT" panose="020B0502020104020203" pitchFamily="34" charset="0"/>
              </a:rPr>
              <a:t>?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When do we produce them? </a:t>
            </a:r>
          </a:p>
          <a:p>
            <a:pPr lvl="0"/>
            <a:r>
              <a:rPr lang="en-US" sz="2800" dirty="0">
                <a:solidFill>
                  <a:prstClr val="black"/>
                </a:solidFill>
                <a:latin typeface="Gill Sans MT" panose="020B0502020104020203" pitchFamily="34" charset="0"/>
              </a:rPr>
              <a:t>How do we interpret them?</a:t>
            </a:r>
          </a:p>
          <a:p>
            <a:pPr lvl="0"/>
            <a:r>
              <a:rPr lang="en-US" sz="2800" dirty="0">
                <a:solidFill>
                  <a:prstClr val="black"/>
                </a:solidFill>
                <a:latin typeface="Gill Sans MT" panose="020B0502020104020203" pitchFamily="34" charset="0"/>
              </a:rPr>
              <a:t>“simply/just because”?</a:t>
            </a:r>
          </a:p>
        </p:txBody>
      </p:sp>
      <p:sp>
        <p:nvSpPr>
          <p:cNvPr id="24" name="Title 3">
            <a:extLst>
              <a:ext uri="{FF2B5EF4-FFF2-40B4-BE49-F238E27FC236}">
                <a16:creationId xmlns:a16="http://schemas.microsoft.com/office/drawing/2014/main" id="{089F2620-92E5-4CC7-BA7B-C239C43A106E}"/>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theory</a:t>
            </a:r>
          </a:p>
        </p:txBody>
      </p:sp>
      <p:sp>
        <p:nvSpPr>
          <p:cNvPr id="25" name="Title 3">
            <a:extLst>
              <a:ext uri="{FF2B5EF4-FFF2-40B4-BE49-F238E27FC236}">
                <a16:creationId xmlns:a16="http://schemas.microsoft.com/office/drawing/2014/main" id="{AAD99849-5A29-4320-9903-3745223A36A0}"/>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theory</a:t>
            </a:r>
          </a:p>
        </p:txBody>
      </p:sp>
    </p:spTree>
    <p:extLst>
      <p:ext uri="{BB962C8B-B14F-4D97-AF65-F5344CB8AC3E}">
        <p14:creationId xmlns:p14="http://schemas.microsoft.com/office/powerpoint/2010/main" val="17767511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1D6FCDC-CDA7-469C-AE7F-1A76D9F20E37}"/>
              </a:ext>
            </a:extLst>
          </p:cNvPr>
          <p:cNvSpPr txBox="1">
            <a:spLocks/>
          </p:cNvSpPr>
          <p:nvPr/>
        </p:nvSpPr>
        <p:spPr>
          <a:xfrm>
            <a:off x="5063483" y="0"/>
            <a:ext cx="206503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latin typeface="Gill Sans MT" panose="020B0502020104020203" pitchFamily="34" charset="0"/>
              </a:rPr>
              <a:t>Thanks!</a:t>
            </a:r>
          </a:p>
        </p:txBody>
      </p:sp>
      <p:pic>
        <p:nvPicPr>
          <p:cNvPr id="2050" name="Picture 2" descr="https://i1.sndcdn.com/avatars-000222924792-l85ipf-t500x500.jpg">
            <a:extLst>
              <a:ext uri="{FF2B5EF4-FFF2-40B4-BE49-F238E27FC236}">
                <a16:creationId xmlns:a16="http://schemas.microsoft.com/office/drawing/2014/main" id="{58BEEEFC-3D23-4B73-8A88-AF4C196D9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2357" y="1788398"/>
            <a:ext cx="1475975" cy="1475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ech museum logo">
            <a:extLst>
              <a:ext uri="{FF2B5EF4-FFF2-40B4-BE49-F238E27FC236}">
                <a16:creationId xmlns:a16="http://schemas.microsoft.com/office/drawing/2014/main" id="{3B05A52E-F193-4630-B7E9-73AE0BD91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2749" y="4982943"/>
            <a:ext cx="3095193" cy="7655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CD710E-E4B9-4382-B3FA-531F9EB2E789}"/>
              </a:ext>
            </a:extLst>
          </p:cNvPr>
          <p:cNvSpPr txBox="1"/>
          <p:nvPr/>
        </p:nvSpPr>
        <p:spPr>
          <a:xfrm>
            <a:off x="337061" y="848472"/>
            <a:ext cx="2866939" cy="5262979"/>
          </a:xfrm>
          <a:prstGeom prst="rect">
            <a:avLst/>
          </a:prstGeom>
          <a:noFill/>
        </p:spPr>
        <p:txBody>
          <a:bodyPr wrap="none" rtlCol="0">
            <a:spAutoFit/>
          </a:bodyPr>
          <a:lstStyle/>
          <a:p>
            <a:r>
              <a:rPr lang="en-US" sz="2400" dirty="0">
                <a:latin typeface="Gill Sans MT" panose="020B0502020104020203" pitchFamily="34" charset="0"/>
              </a:rPr>
              <a:t>Ellen Markman</a:t>
            </a:r>
            <a:endParaRPr lang="en-US" sz="1000" dirty="0">
              <a:latin typeface="Gill Sans MT" panose="020B0502020104020203" pitchFamily="34" charset="0"/>
            </a:endParaRPr>
          </a:p>
          <a:p>
            <a:r>
              <a:rPr lang="en-US" sz="2400" dirty="0">
                <a:latin typeface="Gill Sans MT" panose="020B0502020104020203" pitchFamily="34" charset="0"/>
              </a:rPr>
              <a:t>Cai Guo</a:t>
            </a:r>
          </a:p>
          <a:p>
            <a:r>
              <a:rPr lang="en-US" sz="2400" dirty="0">
                <a:latin typeface="Gill Sans MT" panose="020B0502020104020203" pitchFamily="34" charset="0"/>
              </a:rPr>
              <a:t>Kara Weisman</a:t>
            </a:r>
          </a:p>
          <a:p>
            <a:r>
              <a:rPr lang="en-US" sz="2400" dirty="0">
                <a:latin typeface="Gill Sans MT" panose="020B0502020104020203" pitchFamily="34" charset="0"/>
              </a:rPr>
              <a:t>Lin </a:t>
            </a:r>
            <a:r>
              <a:rPr lang="en-US" sz="2400" dirty="0" err="1">
                <a:latin typeface="Gill Sans MT" panose="020B0502020104020203" pitchFamily="34" charset="0"/>
              </a:rPr>
              <a:t>Bian</a:t>
            </a:r>
            <a:endParaRPr lang="en-US" sz="2400" dirty="0">
              <a:latin typeface="Gill Sans MT" panose="020B0502020104020203" pitchFamily="34" charset="0"/>
            </a:endParaRPr>
          </a:p>
          <a:p>
            <a:r>
              <a:rPr lang="en-US" sz="2400" dirty="0">
                <a:latin typeface="Gill Sans MT" panose="020B0502020104020203" pitchFamily="34" charset="0"/>
              </a:rPr>
              <a:t>Derek Powell</a:t>
            </a:r>
          </a:p>
          <a:p>
            <a:pPr lvl="0"/>
            <a:r>
              <a:rPr lang="en-US" sz="2400" dirty="0">
                <a:solidFill>
                  <a:prstClr val="black"/>
                </a:solidFill>
                <a:latin typeface="Gill Sans MT" panose="020B0502020104020203" pitchFamily="34" charset="0"/>
              </a:rPr>
              <a:t>Hyo </a:t>
            </a:r>
            <a:r>
              <a:rPr lang="en-US" sz="2400" dirty="0" err="1">
                <a:solidFill>
                  <a:prstClr val="black"/>
                </a:solidFill>
                <a:latin typeface="Gill Sans MT" panose="020B0502020104020203" pitchFamily="34" charset="0"/>
              </a:rPr>
              <a:t>Gweon</a:t>
            </a:r>
            <a:endParaRPr lang="en-US" sz="2400" dirty="0">
              <a:solidFill>
                <a:prstClr val="black"/>
              </a:solidFill>
              <a:latin typeface="Gill Sans MT" panose="020B0502020104020203" pitchFamily="34" charset="0"/>
            </a:endParaRPr>
          </a:p>
          <a:p>
            <a:pPr lvl="0"/>
            <a:r>
              <a:rPr lang="en-US" sz="2400" dirty="0">
                <a:solidFill>
                  <a:prstClr val="black"/>
                </a:solidFill>
                <a:latin typeface="Gill Sans MT" panose="020B0502020104020203" pitchFamily="34" charset="0"/>
              </a:rPr>
              <a:t>Mika </a:t>
            </a:r>
            <a:r>
              <a:rPr lang="en-US" sz="2400" dirty="0" err="1">
                <a:solidFill>
                  <a:prstClr val="black"/>
                </a:solidFill>
                <a:latin typeface="Gill Sans MT" panose="020B0502020104020203" pitchFamily="34" charset="0"/>
              </a:rPr>
              <a:t>Asaba</a:t>
            </a:r>
            <a:endParaRPr lang="en-US" sz="2400" dirty="0">
              <a:solidFill>
                <a:prstClr val="black"/>
              </a:solidFill>
              <a:latin typeface="Gill Sans MT" panose="020B0502020104020203" pitchFamily="34" charset="0"/>
            </a:endParaRPr>
          </a:p>
          <a:p>
            <a:pPr lvl="0"/>
            <a:r>
              <a:rPr lang="en-US" sz="2400" dirty="0">
                <a:solidFill>
                  <a:prstClr val="black"/>
                </a:solidFill>
                <a:latin typeface="Gill Sans MT" panose="020B0502020104020203" pitchFamily="34" charset="0"/>
              </a:rPr>
              <a:t>Natalia </a:t>
            </a:r>
            <a:r>
              <a:rPr lang="en-US" sz="2400" dirty="0" err="1">
                <a:solidFill>
                  <a:prstClr val="black"/>
                </a:solidFill>
                <a:latin typeface="Gill Sans MT" panose="020B0502020104020203" pitchFamily="34" charset="0"/>
              </a:rPr>
              <a:t>Vélez</a:t>
            </a:r>
            <a:endParaRPr lang="en-US" sz="2400" dirty="0">
              <a:solidFill>
                <a:prstClr val="black"/>
              </a:solidFill>
              <a:latin typeface="Gill Sans MT" panose="020B0502020104020203" pitchFamily="34" charset="0"/>
            </a:endParaRPr>
          </a:p>
          <a:p>
            <a:pPr lvl="0"/>
            <a:r>
              <a:rPr lang="en-US" sz="2400" dirty="0">
                <a:solidFill>
                  <a:prstClr val="black"/>
                </a:solidFill>
                <a:latin typeface="Gill Sans MT" panose="020B0502020104020203" pitchFamily="34" charset="0"/>
              </a:rPr>
              <a:t>Sophie </a:t>
            </a:r>
            <a:r>
              <a:rPr lang="en-US" sz="2400" dirty="0" err="1">
                <a:solidFill>
                  <a:prstClr val="black"/>
                </a:solidFill>
                <a:latin typeface="Gill Sans MT" panose="020B0502020104020203" pitchFamily="34" charset="0"/>
              </a:rPr>
              <a:t>Bridgers</a:t>
            </a:r>
            <a:endParaRPr lang="en-US" sz="2400" dirty="0">
              <a:solidFill>
                <a:prstClr val="black"/>
              </a:solidFill>
              <a:latin typeface="Gill Sans MT" panose="020B0502020104020203" pitchFamily="34" charset="0"/>
            </a:endParaRPr>
          </a:p>
          <a:p>
            <a:r>
              <a:rPr lang="en-US" sz="2400" dirty="0">
                <a:solidFill>
                  <a:prstClr val="black"/>
                </a:solidFill>
                <a:latin typeface="Gill Sans MT" panose="020B0502020104020203" pitchFamily="34" charset="0"/>
              </a:rPr>
              <a:t>Grace Bennett-Pierre</a:t>
            </a:r>
          </a:p>
          <a:p>
            <a:pPr lvl="0"/>
            <a:r>
              <a:rPr lang="en-US" sz="2400" dirty="0">
                <a:solidFill>
                  <a:prstClr val="black"/>
                </a:solidFill>
                <a:latin typeface="Gill Sans MT" panose="020B0502020104020203" pitchFamily="34" charset="0"/>
              </a:rPr>
              <a:t>Griffin Dietz</a:t>
            </a:r>
          </a:p>
          <a:p>
            <a:pPr lvl="0"/>
            <a:r>
              <a:rPr lang="en-US" sz="2400" dirty="0">
                <a:solidFill>
                  <a:prstClr val="black"/>
                </a:solidFill>
                <a:latin typeface="Gill Sans MT" panose="020B0502020104020203" pitchFamily="34" charset="0"/>
              </a:rPr>
              <a:t>Yang Wu</a:t>
            </a:r>
          </a:p>
          <a:p>
            <a:pPr lvl="0"/>
            <a:r>
              <a:rPr lang="en-US" sz="2400" dirty="0">
                <a:solidFill>
                  <a:prstClr val="black"/>
                </a:solidFill>
                <a:latin typeface="Gill Sans MT" panose="020B0502020104020203" pitchFamily="34" charset="0"/>
              </a:rPr>
              <a:t>Mike Frank</a:t>
            </a:r>
          </a:p>
          <a:p>
            <a:pPr lvl="0"/>
            <a:r>
              <a:rPr lang="en-US" sz="2400" dirty="0">
                <a:solidFill>
                  <a:prstClr val="black"/>
                </a:solidFill>
                <a:latin typeface="Gill Sans MT" panose="020B0502020104020203" pitchFamily="34" charset="0"/>
              </a:rPr>
              <a:t>Steven Roberts</a:t>
            </a:r>
          </a:p>
        </p:txBody>
      </p:sp>
      <p:sp>
        <p:nvSpPr>
          <p:cNvPr id="14" name="TextBox 13">
            <a:extLst>
              <a:ext uri="{FF2B5EF4-FFF2-40B4-BE49-F238E27FC236}">
                <a16:creationId xmlns:a16="http://schemas.microsoft.com/office/drawing/2014/main" id="{BEE52E4D-2FFC-47F5-90E7-16CFB4EF5AF8}"/>
              </a:ext>
            </a:extLst>
          </p:cNvPr>
          <p:cNvSpPr txBox="1"/>
          <p:nvPr/>
        </p:nvSpPr>
        <p:spPr>
          <a:xfrm>
            <a:off x="3706264" y="3929294"/>
            <a:ext cx="2275366" cy="1200329"/>
          </a:xfrm>
          <a:prstGeom prst="rect">
            <a:avLst/>
          </a:prstGeom>
          <a:noFill/>
        </p:spPr>
        <p:txBody>
          <a:bodyPr wrap="none" rtlCol="0">
            <a:spAutoFit/>
          </a:bodyPr>
          <a:lstStyle/>
          <a:p>
            <a:r>
              <a:rPr lang="en-US" sz="2400" dirty="0">
                <a:latin typeface="Gill Sans MT" panose="020B0502020104020203" pitchFamily="34" charset="0"/>
              </a:rPr>
              <a:t>Nadya Vasilyeva</a:t>
            </a:r>
          </a:p>
          <a:p>
            <a:r>
              <a:rPr lang="en-US" sz="2400" dirty="0" err="1">
                <a:latin typeface="Gill Sans MT" panose="020B0502020104020203" pitchFamily="34" charset="0"/>
              </a:rPr>
              <a:t>Kristan</a:t>
            </a:r>
            <a:r>
              <a:rPr lang="en-US" sz="2400" dirty="0">
                <a:latin typeface="Gill Sans MT" panose="020B0502020104020203" pitchFamily="34" charset="0"/>
              </a:rPr>
              <a:t> </a:t>
            </a:r>
            <a:r>
              <a:rPr lang="en-US" sz="2400" dirty="0" err="1">
                <a:latin typeface="Gill Sans MT" panose="020B0502020104020203" pitchFamily="34" charset="0"/>
              </a:rPr>
              <a:t>Marchak</a:t>
            </a:r>
            <a:endParaRPr lang="en-US" sz="2400" dirty="0">
              <a:latin typeface="Gill Sans MT" panose="020B0502020104020203" pitchFamily="34" charset="0"/>
            </a:endParaRPr>
          </a:p>
          <a:p>
            <a:r>
              <a:rPr lang="en-US" sz="2400" dirty="0" err="1">
                <a:latin typeface="Gill Sans MT" panose="020B0502020104020203" pitchFamily="34" charset="0"/>
              </a:rPr>
              <a:t>Melis</a:t>
            </a:r>
            <a:r>
              <a:rPr lang="en-US" sz="2400" dirty="0">
                <a:latin typeface="Gill Sans MT" panose="020B0502020104020203" pitchFamily="34" charset="0"/>
              </a:rPr>
              <a:t> </a:t>
            </a:r>
            <a:r>
              <a:rPr lang="en-US" sz="2400" dirty="0" err="1">
                <a:latin typeface="Gill Sans MT" panose="020B0502020104020203" pitchFamily="34" charset="0"/>
              </a:rPr>
              <a:t>Muradoglu</a:t>
            </a:r>
            <a:endParaRPr lang="en-US" sz="2400" dirty="0">
              <a:latin typeface="Gill Sans MT" panose="020B0502020104020203" pitchFamily="34" charset="0"/>
            </a:endParaRPr>
          </a:p>
        </p:txBody>
      </p:sp>
      <p:sp>
        <p:nvSpPr>
          <p:cNvPr id="16" name="Rectangle 15">
            <a:extLst>
              <a:ext uri="{FF2B5EF4-FFF2-40B4-BE49-F238E27FC236}">
                <a16:creationId xmlns:a16="http://schemas.microsoft.com/office/drawing/2014/main" id="{274CF297-6D8F-43F4-8EBF-277144EB8E12}"/>
              </a:ext>
            </a:extLst>
          </p:cNvPr>
          <p:cNvSpPr/>
          <p:nvPr/>
        </p:nvSpPr>
        <p:spPr>
          <a:xfrm>
            <a:off x="8764143" y="99501"/>
            <a:ext cx="3405444" cy="707886"/>
          </a:xfrm>
          <a:prstGeom prst="rect">
            <a:avLst/>
          </a:prstGeom>
        </p:spPr>
        <p:txBody>
          <a:bodyPr wrap="square">
            <a:spAutoFit/>
          </a:bodyPr>
          <a:lstStyle/>
          <a:p>
            <a:pPr marL="231775" indent="-231775"/>
            <a:r>
              <a:rPr lang="en-US" sz="2000" dirty="0">
                <a:latin typeface="Cambria" panose="02040503050406030204" pitchFamily="18" charset="0"/>
                <a:ea typeface="Cambria" panose="02040503050406030204" pitchFamily="18" charset="0"/>
                <a:cs typeface="Helvetica" panose="020B0604020202020204" pitchFamily="34" charset="0"/>
                <a:hlinkClick r:id="rId4"/>
              </a:rPr>
              <a:t>github.com/</a:t>
            </a:r>
            <a:r>
              <a:rPr lang="en-US" sz="2000" dirty="0" err="1">
                <a:latin typeface="Cambria" panose="02040503050406030204" pitchFamily="18" charset="0"/>
                <a:ea typeface="Cambria" panose="02040503050406030204" pitchFamily="18" charset="0"/>
                <a:cs typeface="Helvetica" panose="020B0604020202020204" pitchFamily="34" charset="0"/>
                <a:hlinkClick r:id="rId4"/>
              </a:rPr>
              <a:t>mariannazhang</a:t>
            </a:r>
            <a:r>
              <a:rPr lang="en-US" sz="2000" dirty="0">
                <a:latin typeface="Cambria" panose="02040503050406030204" pitchFamily="18" charset="0"/>
                <a:ea typeface="Cambria" panose="02040503050406030204" pitchFamily="18" charset="0"/>
                <a:cs typeface="Helvetica" panose="020B0604020202020204" pitchFamily="34" charset="0"/>
                <a:hlinkClick r:id="rId4"/>
              </a:rPr>
              <a:t>/</a:t>
            </a:r>
            <a:r>
              <a:rPr lang="en-US" sz="2000" dirty="0" err="1">
                <a:latin typeface="Cambria" panose="02040503050406030204" pitchFamily="18" charset="0"/>
                <a:ea typeface="Cambria" panose="02040503050406030204" pitchFamily="18" charset="0"/>
                <a:cs typeface="Helvetica" panose="020B0604020202020204" pitchFamily="34" charset="0"/>
                <a:hlinkClick r:id="rId4"/>
              </a:rPr>
              <a:t>structuralblocking</a:t>
            </a:r>
            <a:endParaRPr lang="en-US" sz="2000" dirty="0">
              <a:latin typeface="Cambria" panose="02040503050406030204" pitchFamily="18" charset="0"/>
              <a:ea typeface="Cambria" panose="02040503050406030204" pitchFamily="18" charset="0"/>
              <a:cs typeface="Helvetica" panose="020B0604020202020204" pitchFamily="34" charset="0"/>
            </a:endParaRPr>
          </a:p>
        </p:txBody>
      </p:sp>
      <p:pic>
        <p:nvPicPr>
          <p:cNvPr id="2054" name="Picture 6" descr="Image result for github logo">
            <a:extLst>
              <a:ext uri="{FF2B5EF4-FFF2-40B4-BE49-F238E27FC236}">
                <a16:creationId xmlns:a16="http://schemas.microsoft.com/office/drawing/2014/main" id="{AD834F1F-0FAF-4ED9-B357-EB2BB9E31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7125" y="146592"/>
            <a:ext cx="587017" cy="5870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AD34E63-632D-4DDB-BEF7-D7D2EA5A90F6}"/>
              </a:ext>
            </a:extLst>
          </p:cNvPr>
          <p:cNvSpPr txBox="1"/>
          <p:nvPr/>
        </p:nvSpPr>
        <p:spPr>
          <a:xfrm>
            <a:off x="3706264" y="5477241"/>
            <a:ext cx="3962592" cy="1200329"/>
          </a:xfrm>
          <a:prstGeom prst="rect">
            <a:avLst/>
          </a:prstGeom>
          <a:noFill/>
        </p:spPr>
        <p:txBody>
          <a:bodyPr wrap="square" rtlCol="0">
            <a:spAutoFit/>
          </a:bodyPr>
          <a:lstStyle/>
          <a:p>
            <a:r>
              <a:rPr lang="en-US" sz="2400" dirty="0">
                <a:latin typeface="Gill Sans MT" panose="020B0502020104020203" pitchFamily="34" charset="0"/>
              </a:rPr>
              <a:t>Regina Casper </a:t>
            </a:r>
            <a:br>
              <a:rPr lang="en-US" sz="2400" dirty="0">
                <a:latin typeface="Gill Sans MT" panose="020B0502020104020203" pitchFamily="34" charset="0"/>
              </a:rPr>
            </a:br>
            <a:r>
              <a:rPr lang="en-US" sz="2400" dirty="0">
                <a:latin typeface="Gill Sans MT" panose="020B0502020104020203" pitchFamily="34" charset="0"/>
              </a:rPr>
              <a:t>Stanford Graduate Fellowship in Science &amp; Technology</a:t>
            </a:r>
          </a:p>
        </p:txBody>
      </p:sp>
      <p:sp>
        <p:nvSpPr>
          <p:cNvPr id="3" name="Rectangle 2">
            <a:extLst>
              <a:ext uri="{FF2B5EF4-FFF2-40B4-BE49-F238E27FC236}">
                <a16:creationId xmlns:a16="http://schemas.microsoft.com/office/drawing/2014/main" id="{7A1EF226-8B41-4670-81E4-05832673BCD2}"/>
              </a:ext>
            </a:extLst>
          </p:cNvPr>
          <p:cNvSpPr/>
          <p:nvPr/>
        </p:nvSpPr>
        <p:spPr>
          <a:xfrm>
            <a:off x="8290084" y="3329130"/>
            <a:ext cx="3839962" cy="1200329"/>
          </a:xfrm>
          <a:prstGeom prst="rect">
            <a:avLst/>
          </a:prstGeom>
        </p:spPr>
        <p:txBody>
          <a:bodyPr wrap="none">
            <a:spAutoFit/>
          </a:bodyPr>
          <a:lstStyle/>
          <a:p>
            <a:pPr lvl="0"/>
            <a:r>
              <a:rPr lang="en-US" sz="2400" dirty="0">
                <a:solidFill>
                  <a:prstClr val="black"/>
                </a:solidFill>
                <a:latin typeface="Gill Sans MT" panose="020B0502020104020203" pitchFamily="34" charset="0"/>
              </a:rPr>
              <a:t>Chia-</a:t>
            </a:r>
            <a:r>
              <a:rPr lang="en-US" sz="2400" dirty="0" err="1">
                <a:solidFill>
                  <a:prstClr val="black"/>
                </a:solidFill>
                <a:latin typeface="Gill Sans MT" panose="020B0502020104020203" pitchFamily="34" charset="0"/>
              </a:rPr>
              <a:t>Wa</a:t>
            </a:r>
            <a:r>
              <a:rPr lang="en-US" sz="2400" dirty="0">
                <a:solidFill>
                  <a:prstClr val="black"/>
                </a:solidFill>
                <a:latin typeface="Gill Sans MT" panose="020B0502020104020203" pitchFamily="34" charset="0"/>
              </a:rPr>
              <a:t> Yeh</a:t>
            </a:r>
          </a:p>
          <a:p>
            <a:pPr lvl="0"/>
            <a:r>
              <a:rPr lang="en-US" sz="2400" dirty="0">
                <a:solidFill>
                  <a:prstClr val="black"/>
                </a:solidFill>
                <a:latin typeface="Gill Sans MT" panose="020B0502020104020203" pitchFamily="34" charset="0"/>
              </a:rPr>
              <a:t>Jennifer Winters &amp; Beth Wise</a:t>
            </a:r>
          </a:p>
          <a:p>
            <a:pPr lvl="0"/>
            <a:r>
              <a:rPr lang="en-US" sz="2400" dirty="0">
                <a:solidFill>
                  <a:prstClr val="black"/>
                </a:solidFill>
                <a:latin typeface="Gill Sans MT" panose="020B0502020104020203" pitchFamily="34" charset="0"/>
              </a:rPr>
              <a:t>Children, families, &amp; teachers</a:t>
            </a:r>
          </a:p>
        </p:txBody>
      </p:sp>
      <p:sp>
        <p:nvSpPr>
          <p:cNvPr id="15" name="Rectangle 14">
            <a:extLst>
              <a:ext uri="{FF2B5EF4-FFF2-40B4-BE49-F238E27FC236}">
                <a16:creationId xmlns:a16="http://schemas.microsoft.com/office/drawing/2014/main" id="{DB4ECE32-A6F0-47A0-AD59-6A2312A76677}"/>
              </a:ext>
            </a:extLst>
          </p:cNvPr>
          <p:cNvSpPr/>
          <p:nvPr/>
        </p:nvSpPr>
        <p:spPr>
          <a:xfrm>
            <a:off x="8314685" y="5846573"/>
            <a:ext cx="2759602" cy="830997"/>
          </a:xfrm>
          <a:prstGeom prst="rect">
            <a:avLst/>
          </a:prstGeom>
        </p:spPr>
        <p:txBody>
          <a:bodyPr wrap="none">
            <a:spAutoFit/>
          </a:bodyPr>
          <a:lstStyle/>
          <a:p>
            <a:pPr lvl="0"/>
            <a:r>
              <a:rPr lang="en-US" sz="2400" dirty="0">
                <a:solidFill>
                  <a:prstClr val="black"/>
                </a:solidFill>
                <a:latin typeface="Gill Sans MT" panose="020B0502020104020203" pitchFamily="34" charset="0"/>
              </a:rPr>
              <a:t>Alexandra Schindler</a:t>
            </a:r>
          </a:p>
          <a:p>
            <a:pPr lvl="0"/>
            <a:r>
              <a:rPr lang="en-US" sz="2400" dirty="0">
                <a:solidFill>
                  <a:prstClr val="black"/>
                </a:solidFill>
                <a:latin typeface="Gill Sans MT" panose="020B0502020104020203" pitchFamily="34" charset="0"/>
              </a:rPr>
              <a:t>Children &amp; families</a:t>
            </a:r>
          </a:p>
        </p:txBody>
      </p:sp>
      <p:sp>
        <p:nvSpPr>
          <p:cNvPr id="17" name="Rectangle 16">
            <a:extLst>
              <a:ext uri="{FF2B5EF4-FFF2-40B4-BE49-F238E27FC236}">
                <a16:creationId xmlns:a16="http://schemas.microsoft.com/office/drawing/2014/main" id="{E96F9780-BFFC-4B53-90CA-5E8FA041885F}"/>
              </a:ext>
            </a:extLst>
          </p:cNvPr>
          <p:cNvSpPr/>
          <p:nvPr/>
        </p:nvSpPr>
        <p:spPr>
          <a:xfrm>
            <a:off x="8314685" y="1046857"/>
            <a:ext cx="3701526" cy="461665"/>
          </a:xfrm>
          <a:prstGeom prst="rect">
            <a:avLst/>
          </a:prstGeom>
        </p:spPr>
        <p:txBody>
          <a:bodyPr wrap="none">
            <a:spAutoFit/>
          </a:bodyPr>
          <a:lstStyle/>
          <a:p>
            <a:pPr lvl="0"/>
            <a:r>
              <a:rPr lang="en-US" sz="2400" dirty="0">
                <a:solidFill>
                  <a:prstClr val="black"/>
                </a:solidFill>
                <a:latin typeface="Gill Sans MT" panose="020B0502020104020203" pitchFamily="34" charset="0"/>
              </a:rPr>
              <a:t>Adult participants on MTurk</a:t>
            </a:r>
          </a:p>
        </p:txBody>
      </p:sp>
    </p:spTree>
    <p:extLst>
      <p:ext uri="{BB962C8B-B14F-4D97-AF65-F5344CB8AC3E}">
        <p14:creationId xmlns:p14="http://schemas.microsoft.com/office/powerpoint/2010/main" val="193415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946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4210B6-7DAE-4D0B-AA59-E9AA76E21DDF}"/>
              </a:ext>
            </a:extLst>
          </p:cNvPr>
          <p:cNvPicPr>
            <a:picLocks noChangeAspect="1"/>
          </p:cNvPicPr>
          <p:nvPr/>
        </p:nvPicPr>
        <p:blipFill>
          <a:blip r:embed="rId2"/>
          <a:stretch>
            <a:fillRect/>
          </a:stretch>
        </p:blipFill>
        <p:spPr>
          <a:xfrm>
            <a:off x="1639053" y="739798"/>
            <a:ext cx="9280637" cy="5727480"/>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Child data by DV</a:t>
            </a:r>
          </a:p>
        </p:txBody>
      </p:sp>
      <p:sp>
        <p:nvSpPr>
          <p:cNvPr id="4" name="Rectangle 3">
            <a:extLst>
              <a:ext uri="{FF2B5EF4-FFF2-40B4-BE49-F238E27FC236}">
                <a16:creationId xmlns:a16="http://schemas.microsoft.com/office/drawing/2014/main" id="{22D04B61-E001-4AA2-B205-ADE43C9534AF}"/>
              </a:ext>
            </a:extLst>
          </p:cNvPr>
          <p:cNvSpPr/>
          <p:nvPr/>
        </p:nvSpPr>
        <p:spPr>
          <a:xfrm>
            <a:off x="5782962" y="3429001"/>
            <a:ext cx="3249828" cy="2737022"/>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1A6350-7BD4-4DAB-9172-46A9DCD24CA3}"/>
              </a:ext>
            </a:extLst>
          </p:cNvPr>
          <p:cNvSpPr txBox="1"/>
          <p:nvPr/>
        </p:nvSpPr>
        <p:spPr>
          <a:xfrm>
            <a:off x="9246938" y="1054100"/>
            <a:ext cx="2820259" cy="707886"/>
          </a:xfrm>
          <a:prstGeom prst="rect">
            <a:avLst/>
          </a:prstGeom>
          <a:noFill/>
        </p:spPr>
        <p:txBody>
          <a:bodyPr wrap="none" rtlCol="0">
            <a:spAutoFit/>
          </a:bodyPr>
          <a:lstStyle/>
          <a:p>
            <a:r>
              <a:rPr lang="en-US" sz="2000" dirty="0"/>
              <a:t>Inductive potential:</a:t>
            </a:r>
          </a:p>
          <a:p>
            <a:r>
              <a:rPr lang="en-US" sz="2000" dirty="0"/>
              <a:t>Why the context pattern?</a:t>
            </a:r>
          </a:p>
        </p:txBody>
      </p:sp>
      <p:sp>
        <p:nvSpPr>
          <p:cNvPr id="13" name="Content Placeholder 2">
            <a:extLst>
              <a:ext uri="{FF2B5EF4-FFF2-40B4-BE49-F238E27FC236}">
                <a16:creationId xmlns:a16="http://schemas.microsoft.com/office/drawing/2014/main" id="{44E0BFF0-27F4-494A-A80C-52961EA50F37}"/>
              </a:ext>
            </a:extLst>
          </p:cNvPr>
          <p:cNvSpPr>
            <a:spLocks noGrp="1"/>
          </p:cNvSpPr>
          <p:nvPr>
            <p:ph idx="1"/>
          </p:nvPr>
        </p:nvSpPr>
        <p:spPr>
          <a:xfrm>
            <a:off x="55420" y="6205673"/>
            <a:ext cx="4935034"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Tree>
    <p:extLst>
      <p:ext uri="{BB962C8B-B14F-4D97-AF65-F5344CB8AC3E}">
        <p14:creationId xmlns:p14="http://schemas.microsoft.com/office/powerpoint/2010/main" val="3389422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9EB77F-4413-4304-A7BF-B102CC6AA837}"/>
              </a:ext>
            </a:extLst>
          </p:cNvPr>
          <p:cNvPicPr>
            <a:picLocks noChangeAspect="1"/>
          </p:cNvPicPr>
          <p:nvPr/>
        </p:nvPicPr>
        <p:blipFill>
          <a:blip r:embed="rId2"/>
          <a:stretch>
            <a:fillRect/>
          </a:stretch>
        </p:blipFill>
        <p:spPr>
          <a:xfrm>
            <a:off x="1639053" y="778657"/>
            <a:ext cx="9280637" cy="5727480"/>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Adult data by DV</a:t>
            </a:r>
          </a:p>
        </p:txBody>
      </p:sp>
      <p:sp>
        <p:nvSpPr>
          <p:cNvPr id="7" name="Rectangle 6">
            <a:extLst>
              <a:ext uri="{FF2B5EF4-FFF2-40B4-BE49-F238E27FC236}">
                <a16:creationId xmlns:a16="http://schemas.microsoft.com/office/drawing/2014/main" id="{938011FD-E909-45C6-ACAF-821E39BA8614}"/>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Tree>
    <p:extLst>
      <p:ext uri="{BB962C8B-B14F-4D97-AF65-F5344CB8AC3E}">
        <p14:creationId xmlns:p14="http://schemas.microsoft.com/office/powerpoint/2010/main" val="4142262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9560841" y="3029117"/>
            <a:ext cx="2371824" cy="2569528"/>
          </a:xfrm>
          <a:prstGeom prst="rect">
            <a:avLst/>
          </a:prstGeom>
          <a:solidFill>
            <a:srgbClr val="FFF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170579" y="3029118"/>
            <a:ext cx="2188569" cy="2569528"/>
          </a:xfrm>
          <a:prstGeom prst="rect">
            <a:avLst/>
          </a:prstGeom>
          <a:solidFill>
            <a:srgbClr val="F9F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latin typeface="Gill Sans MT" panose="020B0502020104020203" pitchFamily="34" charset="0"/>
              </a:rPr>
              <a:t>Social-structural theories</a:t>
            </a:r>
          </a:p>
        </p:txBody>
      </p:sp>
      <p:sp>
        <p:nvSpPr>
          <p:cNvPr id="36" name="TextBox 35">
            <a:extLst>
              <a:ext uri="{FF2B5EF4-FFF2-40B4-BE49-F238E27FC236}">
                <a16:creationId xmlns:a16="http://schemas.microsoft.com/office/drawing/2014/main" id="{DD71823F-EAB2-4B38-87FE-B00EE2C60654}"/>
              </a:ext>
            </a:extLst>
          </p:cNvPr>
          <p:cNvSpPr txBox="1"/>
          <p:nvPr/>
        </p:nvSpPr>
        <p:spPr>
          <a:xfrm>
            <a:off x="317947" y="1039296"/>
            <a:ext cx="6650939" cy="2677656"/>
          </a:xfrm>
          <a:prstGeom prst="rect">
            <a:avLst/>
          </a:prstGeom>
          <a:noFill/>
        </p:spPr>
        <p:txBody>
          <a:bodyPr wrap="square" rtlCol="0">
            <a:spAutoFit/>
          </a:bodyPr>
          <a:lstStyle/>
          <a:p>
            <a:r>
              <a:rPr lang="en-US" sz="2800" dirty="0">
                <a:latin typeface="Gill Sans MT" panose="020B0502020104020203" pitchFamily="34" charset="0"/>
              </a:rPr>
              <a:t>Theories that recognize that categories are </a:t>
            </a:r>
            <a:br>
              <a:rPr lang="en-US" sz="2800" dirty="0">
                <a:latin typeface="Gill Sans MT" panose="020B0502020104020203" pitchFamily="34" charset="0"/>
              </a:rPr>
            </a:br>
            <a:r>
              <a:rPr lang="en-US" sz="2800" b="1" dirty="0">
                <a:latin typeface="Gill Sans MT" panose="020B0502020104020203" pitchFamily="34" charset="0"/>
              </a:rPr>
              <a:t>situated in a rich social context.</a:t>
            </a:r>
          </a:p>
          <a:p>
            <a:br>
              <a:rPr lang="en-US" sz="2800" dirty="0">
                <a:latin typeface="Gill Sans MT" panose="020B0502020104020203" pitchFamily="34" charset="0"/>
              </a:rPr>
            </a:br>
            <a:r>
              <a:rPr lang="en-US" sz="2800" dirty="0">
                <a:latin typeface="Gill Sans MT" panose="020B0502020104020203" pitchFamily="34" charset="0"/>
              </a:rPr>
              <a:t>Different </a:t>
            </a:r>
            <a:r>
              <a:rPr lang="en-US" sz="2800" b="1" dirty="0">
                <a:latin typeface="Gill Sans MT" panose="020B0502020104020203" pitchFamily="34" charset="0"/>
              </a:rPr>
              <a:t>social-structural forces </a:t>
            </a:r>
            <a:br>
              <a:rPr lang="en-US" sz="2800" b="1" dirty="0">
                <a:latin typeface="Gill Sans MT" panose="020B0502020104020203" pitchFamily="34" charset="0"/>
              </a:rPr>
            </a:br>
            <a:r>
              <a:rPr lang="en-US" sz="2800" dirty="0">
                <a:latin typeface="Gill Sans MT" panose="020B0502020104020203" pitchFamily="34" charset="0"/>
              </a:rPr>
              <a:t>operating on each category contribute to differences between categories. </a:t>
            </a:r>
          </a:p>
        </p:txBody>
      </p:sp>
      <p:sp>
        <p:nvSpPr>
          <p:cNvPr id="37" name="TextBox 36">
            <a:extLst>
              <a:ext uri="{FF2B5EF4-FFF2-40B4-BE49-F238E27FC236}">
                <a16:creationId xmlns:a16="http://schemas.microsoft.com/office/drawing/2014/main" id="{3140C07F-4173-4EC2-AE90-F6F4CB6FFC56}"/>
              </a:ext>
            </a:extLst>
          </p:cNvPr>
          <p:cNvSpPr txBox="1"/>
          <p:nvPr/>
        </p:nvSpPr>
        <p:spPr>
          <a:xfrm>
            <a:off x="7201577" y="4711420"/>
            <a:ext cx="2126572" cy="830997"/>
          </a:xfrm>
          <a:prstGeom prst="rect">
            <a:avLst/>
          </a:prstGeom>
          <a:noFill/>
        </p:spPr>
        <p:txBody>
          <a:bodyPr wrap="square" rtlCol="0">
            <a:spAutoFit/>
          </a:bodyPr>
          <a:lstStyle/>
          <a:p>
            <a:r>
              <a:rPr lang="en-US" sz="2400" dirty="0">
                <a:latin typeface="Gill Sans MT" panose="020B0502020104020203" pitchFamily="34" charset="0"/>
              </a:rPr>
              <a:t>social context of being MALE</a:t>
            </a:r>
          </a:p>
        </p:txBody>
      </p:sp>
      <p:sp>
        <p:nvSpPr>
          <p:cNvPr id="38" name="TextBox 37">
            <a:extLst>
              <a:ext uri="{FF2B5EF4-FFF2-40B4-BE49-F238E27FC236}">
                <a16:creationId xmlns:a16="http://schemas.microsoft.com/office/drawing/2014/main" id="{3CD8540D-7A9B-45E0-8FDE-893D8238E38C}"/>
              </a:ext>
            </a:extLst>
          </p:cNvPr>
          <p:cNvSpPr txBox="1"/>
          <p:nvPr/>
        </p:nvSpPr>
        <p:spPr>
          <a:xfrm>
            <a:off x="9560841" y="4711420"/>
            <a:ext cx="2371824" cy="830997"/>
          </a:xfrm>
          <a:prstGeom prst="rect">
            <a:avLst/>
          </a:prstGeom>
          <a:noFill/>
        </p:spPr>
        <p:txBody>
          <a:bodyPr wrap="square" rtlCol="0">
            <a:spAutoFit/>
          </a:bodyPr>
          <a:lstStyle/>
          <a:p>
            <a:r>
              <a:rPr lang="en-US" sz="2400" dirty="0">
                <a:latin typeface="Gill Sans MT" panose="020B0502020104020203" pitchFamily="34" charset="0"/>
              </a:rPr>
              <a:t>social context of being FEMALE</a:t>
            </a:r>
          </a:p>
        </p:txBody>
      </p:sp>
      <p:sp>
        <p:nvSpPr>
          <p:cNvPr id="16" name="Rectangle: Rounded Corners 15">
            <a:extLst>
              <a:ext uri="{FF2B5EF4-FFF2-40B4-BE49-F238E27FC236}">
                <a16:creationId xmlns:a16="http://schemas.microsoft.com/office/drawing/2014/main" id="{9307A36C-D232-4A1E-9EED-1ED75C7FA9A1}"/>
              </a:ext>
            </a:extLst>
          </p:cNvPr>
          <p:cNvSpPr/>
          <p:nvPr/>
        </p:nvSpPr>
        <p:spPr>
          <a:xfrm flipH="1">
            <a:off x="9985760" y="3148921"/>
            <a:ext cx="1521987" cy="136364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7" name="Rectangle: Rounded Corners 16">
            <a:extLst>
              <a:ext uri="{FF2B5EF4-FFF2-40B4-BE49-F238E27FC236}">
                <a16:creationId xmlns:a16="http://schemas.microsoft.com/office/drawing/2014/main" id="{67A8573F-7996-4DB5-990C-BB5B5065E1CD}"/>
              </a:ext>
            </a:extLst>
          </p:cNvPr>
          <p:cNvSpPr/>
          <p:nvPr/>
        </p:nvSpPr>
        <p:spPr>
          <a:xfrm flipH="1">
            <a:off x="7503870" y="3191983"/>
            <a:ext cx="1521987" cy="1366724"/>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extBox 31">
            <a:extLst>
              <a:ext uri="{FF2B5EF4-FFF2-40B4-BE49-F238E27FC236}">
                <a16:creationId xmlns:a16="http://schemas.microsoft.com/office/drawing/2014/main" id="{1AE7C814-F820-4126-943C-D95D8E15B04F}"/>
              </a:ext>
            </a:extLst>
          </p:cNvPr>
          <p:cNvSpPr txBox="1"/>
          <p:nvPr/>
        </p:nvSpPr>
        <p:spPr>
          <a:xfrm>
            <a:off x="10260883" y="3225466"/>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sp>
        <p:nvSpPr>
          <p:cNvPr id="31" name="TextBox 30">
            <a:extLst>
              <a:ext uri="{FF2B5EF4-FFF2-40B4-BE49-F238E27FC236}">
                <a16:creationId xmlns:a16="http://schemas.microsoft.com/office/drawing/2014/main" id="{2F8488E2-C274-4529-A589-091C642E479C}"/>
              </a:ext>
            </a:extLst>
          </p:cNvPr>
          <p:cNvSpPr txBox="1"/>
          <p:nvPr/>
        </p:nvSpPr>
        <p:spPr>
          <a:xfrm>
            <a:off x="7891203" y="3225466"/>
            <a:ext cx="747320" cy="369332"/>
          </a:xfrm>
          <a:prstGeom prst="rect">
            <a:avLst/>
          </a:prstGeom>
          <a:noFill/>
        </p:spPr>
        <p:txBody>
          <a:bodyPr wrap="square" rtlCol="0">
            <a:spAutoFit/>
          </a:bodyPr>
          <a:lstStyle/>
          <a:p>
            <a:r>
              <a:rPr lang="en-US" dirty="0">
                <a:latin typeface="Gill Sans MT" panose="020B0502020104020203" pitchFamily="34" charset="0"/>
              </a:rPr>
              <a:t>MALE</a:t>
            </a:r>
          </a:p>
        </p:txBody>
      </p:sp>
    </p:spTree>
    <p:extLst>
      <p:ext uri="{BB962C8B-B14F-4D97-AF65-F5344CB8AC3E}">
        <p14:creationId xmlns:p14="http://schemas.microsoft.com/office/powerpoint/2010/main" val="30395069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877585-2D4D-4BA8-AEDE-C144A2293540}"/>
              </a:ext>
            </a:extLst>
          </p:cNvPr>
          <p:cNvPicPr>
            <a:picLocks noChangeAspect="1"/>
          </p:cNvPicPr>
          <p:nvPr/>
        </p:nvPicPr>
        <p:blipFill>
          <a:blip r:embed="rId3"/>
          <a:stretch>
            <a:fillRect/>
          </a:stretch>
        </p:blipFill>
        <p:spPr>
          <a:xfrm>
            <a:off x="1762170" y="743037"/>
            <a:ext cx="9365612" cy="5779921"/>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Innateness switch item</a:t>
            </a:r>
          </a:p>
        </p:txBody>
      </p:sp>
      <p:sp>
        <p:nvSpPr>
          <p:cNvPr id="7" name="Rectangle 6">
            <a:extLst>
              <a:ext uri="{FF2B5EF4-FFF2-40B4-BE49-F238E27FC236}">
                <a16:creationId xmlns:a16="http://schemas.microsoft.com/office/drawing/2014/main" id="{938011FD-E909-45C6-ACAF-821E39BA8614}"/>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
        <p:nvSpPr>
          <p:cNvPr id="8" name="Content Placeholder 2">
            <a:extLst>
              <a:ext uri="{FF2B5EF4-FFF2-40B4-BE49-F238E27FC236}">
                <a16:creationId xmlns:a16="http://schemas.microsoft.com/office/drawing/2014/main" id="{BD9A922D-A0C8-4C3E-8F3C-763BFCA799E7}"/>
              </a:ext>
            </a:extLst>
          </p:cNvPr>
          <p:cNvSpPr>
            <a:spLocks noGrp="1"/>
          </p:cNvSpPr>
          <p:nvPr>
            <p:ph idx="1"/>
          </p:nvPr>
        </p:nvSpPr>
        <p:spPr>
          <a:xfrm>
            <a:off x="55420" y="6205673"/>
            <a:ext cx="4935034" cy="621532"/>
          </a:xfrm>
        </p:spPr>
        <p:txBody>
          <a:bodyPr>
            <a:noAutofit/>
          </a:bodyPr>
          <a:lstStyle/>
          <a:p>
            <a:pPr marL="568325" indent="-568325">
              <a:buNone/>
            </a:pPr>
            <a:r>
              <a:rPr lang="en-US" sz="2000" dirty="0">
                <a:latin typeface="+mj-lt"/>
              </a:rPr>
              <a:t>N = 38 (~9/cell) out of</a:t>
            </a:r>
            <a:br>
              <a:rPr lang="en-US" sz="2000" dirty="0">
                <a:latin typeface="+mj-lt"/>
              </a:rPr>
            </a:br>
            <a:r>
              <a:rPr lang="en-US" sz="2000" dirty="0">
                <a:latin typeface="+mj-lt"/>
              </a:rPr>
              <a:t>target 196 (49/cell) </a:t>
            </a:r>
            <a:r>
              <a:rPr lang="en-US" sz="2000" b="1" dirty="0">
                <a:latin typeface="+mj-lt"/>
              </a:rPr>
              <a:t>5 and 6 year </a:t>
            </a:r>
            <a:r>
              <a:rPr lang="en-US" sz="2000" b="1" dirty="0" err="1">
                <a:latin typeface="+mj-lt"/>
              </a:rPr>
              <a:t>olds</a:t>
            </a:r>
            <a:endParaRPr lang="en-US" sz="2000" dirty="0">
              <a:latin typeface="+mj-lt"/>
            </a:endParaRPr>
          </a:p>
        </p:txBody>
      </p:sp>
    </p:spTree>
    <p:extLst>
      <p:ext uri="{BB962C8B-B14F-4D97-AF65-F5344CB8AC3E}">
        <p14:creationId xmlns:p14="http://schemas.microsoft.com/office/powerpoint/2010/main" val="39842749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58B84-9766-4ADC-8DCE-50874EE3EE57}"/>
              </a:ext>
            </a:extLst>
          </p:cNvPr>
          <p:cNvPicPr>
            <a:picLocks noChangeAspect="1"/>
          </p:cNvPicPr>
          <p:nvPr/>
        </p:nvPicPr>
        <p:blipFill>
          <a:blip r:embed="rId3"/>
          <a:stretch>
            <a:fillRect/>
          </a:stretch>
        </p:blipFill>
        <p:spPr>
          <a:xfrm>
            <a:off x="1812307" y="743037"/>
            <a:ext cx="9361972" cy="5777675"/>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Exploratory measure of normativity</a:t>
            </a:r>
          </a:p>
        </p:txBody>
      </p:sp>
      <p:sp>
        <p:nvSpPr>
          <p:cNvPr id="7" name="Rectangle 6">
            <a:extLst>
              <a:ext uri="{FF2B5EF4-FFF2-40B4-BE49-F238E27FC236}">
                <a16:creationId xmlns:a16="http://schemas.microsoft.com/office/drawing/2014/main" id="{938011FD-E909-45C6-ACAF-821E39BA8614}"/>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
        <p:nvSpPr>
          <p:cNvPr id="8" name="Content Placeholder 2">
            <a:extLst>
              <a:ext uri="{FF2B5EF4-FFF2-40B4-BE49-F238E27FC236}">
                <a16:creationId xmlns:a16="http://schemas.microsoft.com/office/drawing/2014/main" id="{BD9A922D-A0C8-4C3E-8F3C-763BFCA799E7}"/>
              </a:ext>
            </a:extLst>
          </p:cNvPr>
          <p:cNvSpPr>
            <a:spLocks noGrp="1"/>
          </p:cNvSpPr>
          <p:nvPr>
            <p:ph idx="1"/>
          </p:nvPr>
        </p:nvSpPr>
        <p:spPr>
          <a:xfrm>
            <a:off x="55420" y="6205673"/>
            <a:ext cx="4935034" cy="621532"/>
          </a:xfrm>
        </p:spPr>
        <p:txBody>
          <a:bodyPr>
            <a:noAutofit/>
          </a:bodyPr>
          <a:lstStyle/>
          <a:p>
            <a:pPr marL="568325" indent="-568325">
              <a:buNone/>
            </a:pPr>
            <a:r>
              <a:rPr lang="en-US" sz="2000" dirty="0">
                <a:latin typeface="+mj-lt"/>
              </a:rPr>
              <a:t>N = 38 (~9/cell) out of</a:t>
            </a:r>
            <a:br>
              <a:rPr lang="en-US" sz="2000" dirty="0">
                <a:latin typeface="+mj-lt"/>
              </a:rPr>
            </a:br>
            <a:r>
              <a:rPr lang="en-US" sz="2000" dirty="0">
                <a:latin typeface="+mj-lt"/>
              </a:rPr>
              <a:t>target 196 (49/cell) </a:t>
            </a:r>
            <a:r>
              <a:rPr lang="en-US" sz="2000" b="1" dirty="0">
                <a:latin typeface="+mj-lt"/>
              </a:rPr>
              <a:t>5 and 6 year </a:t>
            </a:r>
            <a:r>
              <a:rPr lang="en-US" sz="2000" b="1" dirty="0" err="1">
                <a:latin typeface="+mj-lt"/>
              </a:rPr>
              <a:t>olds</a:t>
            </a:r>
            <a:endParaRPr lang="en-US" sz="2000" dirty="0">
              <a:latin typeface="+mj-lt"/>
            </a:endParaRPr>
          </a:p>
        </p:txBody>
      </p:sp>
    </p:spTree>
    <p:extLst>
      <p:ext uri="{BB962C8B-B14F-4D97-AF65-F5344CB8AC3E}">
        <p14:creationId xmlns:p14="http://schemas.microsoft.com/office/powerpoint/2010/main" val="35112689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525" y="-300566"/>
            <a:ext cx="10772775" cy="1658198"/>
          </a:xfrm>
        </p:spPr>
        <p:txBody>
          <a:bodyPr>
            <a:normAutofit/>
          </a:bodyPr>
          <a:lstStyle/>
          <a:p>
            <a:r>
              <a:rPr lang="en-US" sz="4400" dirty="0">
                <a:solidFill>
                  <a:schemeClr val="accent3"/>
                </a:solidFill>
              </a:rPr>
              <a:t>Pilot 1 DVs</a:t>
            </a:r>
          </a:p>
        </p:txBody>
      </p:sp>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nvPr>
        </p:nvGraphicFramePr>
        <p:xfrm>
          <a:off x="517525" y="862150"/>
          <a:ext cx="11487152" cy="5844487"/>
        </p:xfrm>
        <a:graphic>
          <a:graphicData uri="http://schemas.openxmlformats.org/drawingml/2006/table">
            <a:tbl>
              <a:tblPr/>
              <a:tblGrid>
                <a:gridCol w="1301938">
                  <a:extLst>
                    <a:ext uri="{9D8B030D-6E8A-4147-A177-3AD203B41FA5}">
                      <a16:colId xmlns:a16="http://schemas.microsoft.com/office/drawing/2014/main" val="662466025"/>
                    </a:ext>
                  </a:extLst>
                </a:gridCol>
                <a:gridCol w="5664277">
                  <a:extLst>
                    <a:ext uri="{9D8B030D-6E8A-4147-A177-3AD203B41FA5}">
                      <a16:colId xmlns:a16="http://schemas.microsoft.com/office/drawing/2014/main" val="806485389"/>
                    </a:ext>
                  </a:extLst>
                </a:gridCol>
                <a:gridCol w="4520937">
                  <a:extLst>
                    <a:ext uri="{9D8B030D-6E8A-4147-A177-3AD203B41FA5}">
                      <a16:colId xmlns:a16="http://schemas.microsoft.com/office/drawing/2014/main" val="889491598"/>
                    </a:ext>
                  </a:extLst>
                </a:gridCol>
              </a:tblGrid>
              <a:tr h="130628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7272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232674"/>
                  </a:ext>
                </a:extLst>
              </a:tr>
            </a:tbl>
          </a:graphicData>
        </a:graphic>
      </p:graphicFrame>
      <p:pic>
        <p:nvPicPr>
          <p:cNvPr id="12" name="Picture 11">
            <a:extLst>
              <a:ext uri="{FF2B5EF4-FFF2-40B4-BE49-F238E27FC236}">
                <a16:creationId xmlns:a16="http://schemas.microsoft.com/office/drawing/2014/main" id="{895F2E3C-77C3-4900-AB00-709C3572E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318" y="914402"/>
            <a:ext cx="767877" cy="1081897"/>
          </a:xfrm>
          <a:prstGeom prst="rect">
            <a:avLst/>
          </a:prstGeom>
        </p:spPr>
      </p:pic>
      <p:pic>
        <p:nvPicPr>
          <p:cNvPr id="13" name="Picture 12">
            <a:extLst>
              <a:ext uri="{FF2B5EF4-FFF2-40B4-BE49-F238E27FC236}">
                <a16:creationId xmlns:a16="http://schemas.microsoft.com/office/drawing/2014/main" id="{EC54081F-D462-4987-B814-DB610CDD3BEE}"/>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9549151" y="914402"/>
            <a:ext cx="1949430" cy="1203960"/>
          </a:xfrm>
          <a:prstGeom prst="rect">
            <a:avLst/>
          </a:prstGeom>
        </p:spPr>
      </p:pic>
      <p:pic>
        <p:nvPicPr>
          <p:cNvPr id="15" name="Picture 14">
            <a:extLst>
              <a:ext uri="{FF2B5EF4-FFF2-40B4-BE49-F238E27FC236}">
                <a16:creationId xmlns:a16="http://schemas.microsoft.com/office/drawing/2014/main" id="{8A4EB512-CCDC-4AF7-B9E4-24F1E40F58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401" t="29445" r="21216" b="12775"/>
          <a:stretch/>
        </p:blipFill>
        <p:spPr>
          <a:xfrm>
            <a:off x="10025329" y="2246810"/>
            <a:ext cx="1112571" cy="1064623"/>
          </a:xfrm>
          <a:prstGeom prst="rect">
            <a:avLst/>
          </a:prstGeom>
        </p:spPr>
      </p:pic>
      <p:pic>
        <p:nvPicPr>
          <p:cNvPr id="16" name="Picture 15">
            <a:extLst>
              <a:ext uri="{FF2B5EF4-FFF2-40B4-BE49-F238E27FC236}">
                <a16:creationId xmlns:a16="http://schemas.microsoft.com/office/drawing/2014/main" id="{50E674D7-70FF-4FAC-B0CE-024A9B2BC551}"/>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7694951" y="2210987"/>
            <a:ext cx="1766550" cy="1091014"/>
          </a:xfrm>
          <a:prstGeom prst="rect">
            <a:avLst/>
          </a:prstGeom>
        </p:spPr>
      </p:pic>
      <p:pic>
        <p:nvPicPr>
          <p:cNvPr id="17" name="Picture 16">
            <a:extLst>
              <a:ext uri="{FF2B5EF4-FFF2-40B4-BE49-F238E27FC236}">
                <a16:creationId xmlns:a16="http://schemas.microsoft.com/office/drawing/2014/main" id="{B27F1FC3-A2E9-4ABE-B387-79AB7C33F379}"/>
              </a:ext>
            </a:extLst>
          </p:cNvPr>
          <p:cNvPicPr>
            <a:picLocks noChangeAspect="1"/>
          </p:cNvPicPr>
          <p:nvPr/>
        </p:nvPicPr>
        <p:blipFill rotWithShape="1">
          <a:blip r:embed="rId4">
            <a:extLst>
              <a:ext uri="{28A0092B-C50C-407E-A947-70E740481C1C}">
                <a14:useLocalDpi xmlns:a14="http://schemas.microsoft.com/office/drawing/2010/main" val="0"/>
              </a:ext>
            </a:extLst>
          </a:blip>
          <a:srcRect l="10014" t="6795" r="12338" b="12558"/>
          <a:stretch/>
        </p:blipFill>
        <p:spPr>
          <a:xfrm>
            <a:off x="9173195" y="3683753"/>
            <a:ext cx="852134" cy="592789"/>
          </a:xfrm>
          <a:prstGeom prst="rect">
            <a:avLst/>
          </a:prstGeom>
        </p:spPr>
      </p:pic>
      <p:pic>
        <p:nvPicPr>
          <p:cNvPr id="18" name="Picture 2" descr="Image result for cartoon parents drawing">
            <a:extLst>
              <a:ext uri="{FF2B5EF4-FFF2-40B4-BE49-F238E27FC236}">
                <a16:creationId xmlns:a16="http://schemas.microsoft.com/office/drawing/2014/main" id="{87BF07DD-C0C7-4E25-B2F5-48B91A5A94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76" t="9476" r="4355" b="64717"/>
          <a:stretch/>
        </p:blipFill>
        <p:spPr bwMode="auto">
          <a:xfrm>
            <a:off x="10025329" y="3360764"/>
            <a:ext cx="824757" cy="76925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0C831B0-85CD-4593-9597-36FCB07FF252}"/>
              </a:ext>
            </a:extLst>
          </p:cNvPr>
          <p:cNvGrpSpPr/>
          <p:nvPr/>
        </p:nvGrpSpPr>
        <p:grpSpPr>
          <a:xfrm>
            <a:off x="8507492" y="3475064"/>
            <a:ext cx="665703" cy="645978"/>
            <a:chOff x="887891" y="1985962"/>
            <a:chExt cx="2477533" cy="2404123"/>
          </a:xfrm>
        </p:grpSpPr>
        <p:pic>
          <p:nvPicPr>
            <p:cNvPr id="20" name="Picture 2" descr="Image result for cartoon parents drawing">
              <a:extLst>
                <a:ext uri="{FF2B5EF4-FFF2-40B4-BE49-F238E27FC236}">
                  <a16:creationId xmlns:a16="http://schemas.microsoft.com/office/drawing/2014/main" id="{5155D90D-05D7-4470-9616-B99F0F6A92D7}"/>
                </a:ext>
              </a:extLst>
            </p:cNvPr>
            <p:cNvPicPr>
              <a:picLocks noChangeAspect="1" noChangeArrowheads="1"/>
            </p:cNvPicPr>
            <p:nvPr/>
          </p:nvPicPr>
          <p:blipFill rotWithShape="1">
            <a:blip r:embed="rId7">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a:extLst>
                <a:ext uri="{FF2B5EF4-FFF2-40B4-BE49-F238E27FC236}">
                  <a16:creationId xmlns:a16="http://schemas.microsoft.com/office/drawing/2014/main" id="{5EE59FA9-B2B6-4C63-9EFC-62691E266087}"/>
                </a:ext>
              </a:extLst>
            </p:cNvPr>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6D3DF74-4C3F-4BDE-A50C-31AFD9680B43}"/>
                </a:ext>
              </a:extLst>
            </p:cNvPr>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a:extLst>
              <a:ext uri="{FF2B5EF4-FFF2-40B4-BE49-F238E27FC236}">
                <a16:creationId xmlns:a16="http://schemas.microsoft.com/office/drawing/2014/main" id="{20448607-790A-4886-AE37-D642106A29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195" y="4558411"/>
            <a:ext cx="1082969" cy="725347"/>
          </a:xfrm>
          <a:prstGeom prst="rect">
            <a:avLst/>
          </a:prstGeom>
        </p:spPr>
      </p:pic>
      <p:pic>
        <p:nvPicPr>
          <p:cNvPr id="24" name="Picture 23">
            <a:extLst>
              <a:ext uri="{FF2B5EF4-FFF2-40B4-BE49-F238E27FC236}">
                <a16:creationId xmlns:a16="http://schemas.microsoft.com/office/drawing/2014/main" id="{3670F0CB-28E6-4F68-B4B4-D734BC297628}"/>
              </a:ext>
            </a:extLst>
          </p:cNvPr>
          <p:cNvPicPr>
            <a:picLocks noChangeAspect="1"/>
          </p:cNvPicPr>
          <p:nvPr/>
        </p:nvPicPr>
        <p:blipFill rotWithShape="1">
          <a:blip r:embed="rId8">
            <a:extLst>
              <a:ext uri="{28A0092B-C50C-407E-A947-70E740481C1C}">
                <a14:useLocalDpi xmlns:a14="http://schemas.microsoft.com/office/drawing/2010/main" val="0"/>
              </a:ext>
            </a:extLst>
          </a:blip>
          <a:srcRect l="33005" r="30748" b="47606"/>
          <a:stretch/>
        </p:blipFill>
        <p:spPr>
          <a:xfrm>
            <a:off x="8551151" y="4796923"/>
            <a:ext cx="519933" cy="608186"/>
          </a:xfrm>
          <a:prstGeom prst="rect">
            <a:avLst/>
          </a:prstGeom>
        </p:spPr>
      </p:pic>
      <p:pic>
        <p:nvPicPr>
          <p:cNvPr id="25" name="Picture 6" descr="http://clipart-library.com/images/zTX5r8EGc.jpg">
            <a:extLst>
              <a:ext uri="{FF2B5EF4-FFF2-40B4-BE49-F238E27FC236}">
                <a16:creationId xmlns:a16="http://schemas.microsoft.com/office/drawing/2014/main" id="{AA540145-3374-4F61-B094-1F07356C932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3957" b="41911"/>
          <a:stretch/>
        </p:blipFill>
        <p:spPr bwMode="auto">
          <a:xfrm>
            <a:off x="10281608" y="4849907"/>
            <a:ext cx="693380" cy="5022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artoon Images Of Children Learning Background 1 HD Wallpapers ">
            <a:extLst>
              <a:ext uri="{FF2B5EF4-FFF2-40B4-BE49-F238E27FC236}">
                <a16:creationId xmlns:a16="http://schemas.microsoft.com/office/drawing/2014/main" id="{C8603F4F-7BE1-44C1-A4B7-552AFDCC775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7603" r="2968" b="56061"/>
          <a:stretch/>
        </p:blipFill>
        <p:spPr bwMode="auto">
          <a:xfrm>
            <a:off x="7763196" y="4524619"/>
            <a:ext cx="615523" cy="4302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cartoon school children girls">
            <a:extLst>
              <a:ext uri="{FF2B5EF4-FFF2-40B4-BE49-F238E27FC236}">
                <a16:creationId xmlns:a16="http://schemas.microsoft.com/office/drawing/2014/main" id="{6A6FE739-A2C7-409C-B00C-0175E41B5F5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527" r="29594" b="47618"/>
          <a:stretch/>
        </p:blipFill>
        <p:spPr bwMode="auto">
          <a:xfrm>
            <a:off x="10969797" y="4351847"/>
            <a:ext cx="693381" cy="6029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E9B6E04F-0DDA-468C-BE99-2C26B4B9B10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9811" t="5903" r="32663" b="18438"/>
          <a:stretch/>
        </p:blipFill>
        <p:spPr>
          <a:xfrm>
            <a:off x="9354774" y="5561361"/>
            <a:ext cx="719810" cy="1121442"/>
          </a:xfrm>
          <a:prstGeom prst="rect">
            <a:avLst/>
          </a:prstGeom>
        </p:spPr>
      </p:pic>
      <p:sp>
        <p:nvSpPr>
          <p:cNvPr id="29" name="Content Placeholder 2">
            <a:extLst>
              <a:ext uri="{FF2B5EF4-FFF2-40B4-BE49-F238E27FC236}">
                <a16:creationId xmlns:a16="http://schemas.microsoft.com/office/drawing/2014/main" id="{9B8B787E-D503-46D1-B100-30C505F51CF5}"/>
              </a:ext>
            </a:extLst>
          </p:cNvPr>
          <p:cNvSpPr txBox="1">
            <a:spLocks/>
          </p:cNvSpPr>
          <p:nvPr/>
        </p:nvSpPr>
        <p:spPr>
          <a:xfrm rot="16200000">
            <a:off x="-1541911" y="3336252"/>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submitted </a:t>
            </a:r>
            <a:r>
              <a:rPr lang="en-US" sz="1800" dirty="0">
                <a:solidFill>
                  <a:schemeClr val="bg1">
                    <a:lumMod val="65000"/>
                  </a:schemeClr>
                </a:solidFill>
              </a:rPr>
              <a:t>---</a:t>
            </a:r>
          </a:p>
        </p:txBody>
      </p:sp>
      <p:sp>
        <p:nvSpPr>
          <p:cNvPr id="30" name="Content Placeholder 2">
            <a:extLst>
              <a:ext uri="{FF2B5EF4-FFF2-40B4-BE49-F238E27FC236}">
                <a16:creationId xmlns:a16="http://schemas.microsoft.com/office/drawing/2014/main" id="{ADF33A07-265E-4842-BB9E-40825457C6B3}"/>
              </a:ext>
            </a:extLst>
          </p:cNvPr>
          <p:cNvSpPr txBox="1">
            <a:spLocks/>
          </p:cNvSpPr>
          <p:nvPr/>
        </p:nvSpPr>
        <p:spPr>
          <a:xfrm rot="16200000">
            <a:off x="-493676" y="6018597"/>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Tree>
    <p:extLst>
      <p:ext uri="{BB962C8B-B14F-4D97-AF65-F5344CB8AC3E}">
        <p14:creationId xmlns:p14="http://schemas.microsoft.com/office/powerpoint/2010/main" val="184212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4" y="-300567"/>
            <a:ext cx="10772775" cy="1658198"/>
          </a:xfrm>
        </p:spPr>
        <p:txBody>
          <a:bodyPr>
            <a:normAutofit/>
          </a:bodyPr>
          <a:lstStyle/>
          <a:p>
            <a:r>
              <a:rPr lang="en-US" sz="4400" dirty="0">
                <a:solidFill>
                  <a:schemeClr val="accent3"/>
                </a:solidFill>
              </a:rPr>
              <a:t>Pilot 1 data</a:t>
            </a:r>
          </a:p>
        </p:txBody>
      </p:sp>
      <p:pic>
        <p:nvPicPr>
          <p:cNvPr id="7" name="Picture 6">
            <a:extLst>
              <a:ext uri="{FF2B5EF4-FFF2-40B4-BE49-F238E27FC236}">
                <a16:creationId xmlns:a16="http://schemas.microsoft.com/office/drawing/2014/main" id="{A956E740-0A9D-4AB4-B8FF-0D8BC4E80916}"/>
              </a:ext>
            </a:extLst>
          </p:cNvPr>
          <p:cNvPicPr>
            <a:picLocks noChangeAspect="1"/>
          </p:cNvPicPr>
          <p:nvPr/>
        </p:nvPicPr>
        <p:blipFill>
          <a:blip r:embed="rId3"/>
          <a:stretch>
            <a:fillRect/>
          </a:stretch>
        </p:blipFill>
        <p:spPr>
          <a:xfrm>
            <a:off x="1658087" y="998761"/>
            <a:ext cx="8875826" cy="5478904"/>
          </a:xfrm>
          <a:prstGeom prst="rect">
            <a:avLst/>
          </a:prstGeom>
        </p:spPr>
      </p:pic>
      <p:sp>
        <p:nvSpPr>
          <p:cNvPr id="8" name="Content Placeholder 2">
            <a:extLst>
              <a:ext uri="{FF2B5EF4-FFF2-40B4-BE49-F238E27FC236}">
                <a16:creationId xmlns:a16="http://schemas.microsoft.com/office/drawing/2014/main" id="{67E51E60-1DC7-4A04-897D-C240FBEC478D}"/>
              </a:ext>
            </a:extLst>
          </p:cNvPr>
          <p:cNvSpPr txBox="1">
            <a:spLocks/>
          </p:cNvSpPr>
          <p:nvPr/>
        </p:nvSpPr>
        <p:spPr>
          <a:xfrm>
            <a:off x="55420" y="6205673"/>
            <a:ext cx="4629799"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dirty="0"/>
              <a:t>N = 14 </a:t>
            </a:r>
            <a:r>
              <a:rPr lang="en-US" sz="2000" b="1" dirty="0"/>
              <a:t>5 and 6 year </a:t>
            </a:r>
            <a:r>
              <a:rPr lang="en-US" sz="2000" b="1" dirty="0" err="1"/>
              <a:t>olds</a:t>
            </a:r>
            <a:endParaRPr lang="en-US" sz="2000" dirty="0"/>
          </a:p>
        </p:txBody>
      </p:sp>
      <p:sp>
        <p:nvSpPr>
          <p:cNvPr id="9" name="Title 1">
            <a:extLst>
              <a:ext uri="{FF2B5EF4-FFF2-40B4-BE49-F238E27FC236}">
                <a16:creationId xmlns:a16="http://schemas.microsoft.com/office/drawing/2014/main" id="{F0CF363E-FF05-4C61-BE2D-4FD17BCA31F2}"/>
              </a:ext>
            </a:extLst>
          </p:cNvPr>
          <p:cNvSpPr txBox="1">
            <a:spLocks/>
          </p:cNvSpPr>
          <p:nvPr/>
        </p:nvSpPr>
        <p:spPr>
          <a:xfrm>
            <a:off x="4002035" y="649221"/>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5 canonical items</a:t>
            </a:r>
          </a:p>
        </p:txBody>
      </p:sp>
    </p:spTree>
    <p:extLst>
      <p:ext uri="{BB962C8B-B14F-4D97-AF65-F5344CB8AC3E}">
        <p14:creationId xmlns:p14="http://schemas.microsoft.com/office/powerpoint/2010/main" val="976627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14866"/>
            <a:ext cx="10772775" cy="1658198"/>
          </a:xfrm>
        </p:spPr>
        <p:txBody>
          <a:bodyPr>
            <a:normAutofit/>
          </a:bodyPr>
          <a:lstStyle/>
          <a:p>
            <a:r>
              <a:rPr lang="en-US" sz="4000" dirty="0"/>
              <a:t>Pilot 2 DVs</a:t>
            </a:r>
          </a:p>
        </p:txBody>
      </p:sp>
      <p:graphicFrame>
        <p:nvGraphicFramePr>
          <p:cNvPr id="3" name="Table 2">
            <a:extLst>
              <a:ext uri="{FF2B5EF4-FFF2-40B4-BE49-F238E27FC236}">
                <a16:creationId xmlns:a16="http://schemas.microsoft.com/office/drawing/2014/main" id="{5CF1DC64-A527-4DD1-8AA1-7A7A7BB74946}"/>
              </a:ext>
            </a:extLst>
          </p:cNvPr>
          <p:cNvGraphicFramePr>
            <a:graphicFrameLocks noGrp="1"/>
          </p:cNvGraphicFramePr>
          <p:nvPr>
            <p:extLst>
              <p:ext uri="{D42A27DB-BD31-4B8C-83A1-F6EECF244321}">
                <p14:modId xmlns:p14="http://schemas.microsoft.com/office/powerpoint/2010/main" val="1923592939"/>
              </p:ext>
            </p:extLst>
          </p:nvPr>
        </p:nvGraphicFramePr>
        <p:xfrm>
          <a:off x="712923" y="1028437"/>
          <a:ext cx="11262882" cy="5063846"/>
        </p:xfrm>
        <a:graphic>
          <a:graphicData uri="http://schemas.openxmlformats.org/drawingml/2006/table">
            <a:tbl>
              <a:tblPr firstRow="1" bandRow="1">
                <a:tableStyleId>{5C22544A-7EE6-4342-B048-85BDC9FD1C3A}</a:tableStyleId>
              </a:tblPr>
              <a:tblGrid>
                <a:gridCol w="2302910">
                  <a:extLst>
                    <a:ext uri="{9D8B030D-6E8A-4147-A177-3AD203B41FA5}">
                      <a16:colId xmlns:a16="http://schemas.microsoft.com/office/drawing/2014/main" val="1052076771"/>
                    </a:ext>
                  </a:extLst>
                </a:gridCol>
                <a:gridCol w="2749245">
                  <a:extLst>
                    <a:ext uri="{9D8B030D-6E8A-4147-A177-3AD203B41FA5}">
                      <a16:colId xmlns:a16="http://schemas.microsoft.com/office/drawing/2014/main" val="1158544051"/>
                    </a:ext>
                  </a:extLst>
                </a:gridCol>
                <a:gridCol w="3404504">
                  <a:extLst>
                    <a:ext uri="{9D8B030D-6E8A-4147-A177-3AD203B41FA5}">
                      <a16:colId xmlns:a16="http://schemas.microsoft.com/office/drawing/2014/main" val="1846803997"/>
                    </a:ext>
                  </a:extLst>
                </a:gridCol>
                <a:gridCol w="2806223">
                  <a:extLst>
                    <a:ext uri="{9D8B030D-6E8A-4147-A177-3AD203B41FA5}">
                      <a16:colId xmlns:a16="http://schemas.microsoft.com/office/drawing/2014/main" val="91800449"/>
                    </a:ext>
                  </a:extLst>
                </a:gridCol>
              </a:tblGrid>
              <a:tr h="483217">
                <a:tc>
                  <a:txBody>
                    <a:bodyPr/>
                    <a:lstStyle/>
                    <a:p>
                      <a:pPr algn="ctr"/>
                      <a:endParaRPr lang="en-US" dirty="0">
                        <a:solidFill>
                          <a:schemeClr val="tx1"/>
                        </a:solidFill>
                      </a:endParaRPr>
                    </a:p>
                  </a:txBody>
                  <a:tcPr anchor="ctr"/>
                </a:tc>
                <a:tc>
                  <a:txBody>
                    <a:bodyPr/>
                    <a:lstStyle/>
                    <a:p>
                      <a:pPr algn="ctr"/>
                      <a:r>
                        <a:rPr lang="en-US" dirty="0"/>
                        <a:t>2.1</a:t>
                      </a:r>
                      <a:endParaRPr lang="en-US" dirty="0">
                        <a:solidFill>
                          <a:schemeClr val="tx1"/>
                        </a:solidFill>
                      </a:endParaRPr>
                    </a:p>
                  </a:txBody>
                  <a:tcPr anchor="ctr"/>
                </a:tc>
                <a:tc>
                  <a:txBody>
                    <a:bodyPr/>
                    <a:lstStyle/>
                    <a:p>
                      <a:pPr algn="ctr"/>
                      <a:r>
                        <a:rPr lang="en-US" dirty="0"/>
                        <a:t>2.2</a:t>
                      </a:r>
                      <a:endParaRPr lang="en-US" dirty="0">
                        <a:solidFill>
                          <a:schemeClr val="tx1"/>
                        </a:solidFill>
                      </a:endParaRPr>
                    </a:p>
                  </a:txBody>
                  <a:tcPr anchor="ctr"/>
                </a:tc>
                <a:tc>
                  <a:txBody>
                    <a:bodyPr/>
                    <a:lstStyle/>
                    <a:p>
                      <a:pPr algn="ctr"/>
                      <a:r>
                        <a:rPr lang="en-US" dirty="0"/>
                        <a:t>2.3</a:t>
                      </a:r>
                      <a:endParaRPr lang="en-US" dirty="0">
                        <a:solidFill>
                          <a:schemeClr val="tx1"/>
                        </a:solidFill>
                      </a:endParaRPr>
                    </a:p>
                  </a:txBody>
                  <a:tcPr anchor="ctr"/>
                </a:tc>
                <a:extLst>
                  <a:ext uri="{0D108BD9-81ED-4DB2-BD59-A6C34878D82A}">
                    <a16:rowId xmlns:a16="http://schemas.microsoft.com/office/drawing/2014/main" val="3572119438"/>
                  </a:ext>
                </a:extLst>
              </a:tr>
              <a:tr h="834045">
                <a:tc>
                  <a:txBody>
                    <a:bodyPr/>
                    <a:lstStyle/>
                    <a:p>
                      <a:pPr marL="0" marR="0" algn="l" fontAlgn="t">
                        <a:spcBef>
                          <a:spcPts val="0"/>
                        </a:spcBef>
                        <a:spcAft>
                          <a:spcPts val="0"/>
                        </a:spcAft>
                      </a:pPr>
                      <a:endParaRPr lang="en-US" sz="1800" b="0" i="0" dirty="0">
                        <a:solidFill>
                          <a:schemeClr val="tx1"/>
                        </a:solidFill>
                        <a:effectLst/>
                        <a:latin typeface="Calibri" panose="020F0502020204030204" pitchFamily="34" charset="0"/>
                      </a:endParaRPr>
                    </a:p>
                  </a:txBody>
                  <a:tcPr marL="50800" marR="50800" marT="50800" marB="5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n=4 (all structural)</a:t>
                      </a:r>
                      <a:endParaRPr 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n=9</a:t>
                      </a:r>
                      <a:endParaRPr lang="en-US" dirty="0">
                        <a:solidFill>
                          <a:schemeClr val="tx1"/>
                        </a:solidFill>
                      </a:endParaRPr>
                    </a:p>
                  </a:txBody>
                  <a:tcPr anchor="ctr"/>
                </a:tc>
                <a:tc>
                  <a:txBody>
                    <a:bodyPr/>
                    <a:lstStyle/>
                    <a:p>
                      <a:pPr algn="ctr"/>
                      <a:r>
                        <a:rPr lang="en-US" dirty="0"/>
                        <a:t>n=7</a:t>
                      </a:r>
                      <a:endParaRPr lang="en-US" dirty="0">
                        <a:solidFill>
                          <a:schemeClr val="tx1"/>
                        </a:solidFill>
                      </a:endParaRPr>
                    </a:p>
                  </a:txBody>
                  <a:tcPr anchor="ctr"/>
                </a:tc>
                <a:extLst>
                  <a:ext uri="{0D108BD9-81ED-4DB2-BD59-A6C34878D82A}">
                    <a16:rowId xmlns:a16="http://schemas.microsoft.com/office/drawing/2014/main" val="2746805357"/>
                  </a:ext>
                </a:extLst>
              </a:tr>
              <a:tr h="847284">
                <a:tc>
                  <a:txBody>
                    <a:bodyPr/>
                    <a:lstStyle/>
                    <a:p>
                      <a:pPr marL="0" marR="0" algn="l" fontAlgn="t">
                        <a:spcBef>
                          <a:spcPts val="0"/>
                        </a:spcBef>
                        <a:spcAft>
                          <a:spcPts val="0"/>
                        </a:spcAft>
                      </a:pPr>
                      <a:r>
                        <a:rPr lang="en-US" sz="1800" dirty="0">
                          <a:effectLst/>
                        </a:rPr>
                        <a:t>Force-choice explanation</a:t>
                      </a:r>
                      <a:endParaRPr lang="en-US" sz="1800" b="0" i="0" dirty="0">
                        <a:solidFill>
                          <a:schemeClr val="tx1"/>
                        </a:solidFill>
                        <a:effectLst/>
                        <a:latin typeface="Calibri" panose="020F0502020204030204" pitchFamily="34" charset="0"/>
                      </a:endParaRPr>
                    </a:p>
                  </a:txBody>
                  <a:tcPr marL="50800" marR="50800" marT="50800" marB="50800" anchor="ctr"/>
                </a:tc>
                <a:tc>
                  <a:txBody>
                    <a:bodyPr/>
                    <a:lstStyle/>
                    <a:p>
                      <a:pPr algn="ctr"/>
                      <a:r>
                        <a:rPr lang="en-US" dirty="0"/>
                        <a:t>group</a:t>
                      </a:r>
                      <a:endParaRPr 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indiv</a:t>
                      </a:r>
                      <a:endParaRPr lang="en-US" dirty="0">
                        <a:solidFill>
                          <a:schemeClr val="tx1"/>
                        </a:solidFill>
                      </a:endParaRPr>
                    </a:p>
                  </a:txBody>
                  <a:tcPr anchor="ctr"/>
                </a:tc>
                <a:tc>
                  <a:txBody>
                    <a:bodyPr/>
                    <a:lstStyle/>
                    <a:p>
                      <a:pPr algn="ctr"/>
                      <a:r>
                        <a:rPr lang="en-US" dirty="0" err="1"/>
                        <a:t>indiv</a:t>
                      </a:r>
                      <a:r>
                        <a:rPr lang="en-US" dirty="0"/>
                        <a:t>, “the size”</a:t>
                      </a:r>
                      <a:endParaRPr lang="en-US" dirty="0">
                        <a:solidFill>
                          <a:schemeClr val="tx1"/>
                        </a:solidFill>
                      </a:endParaRPr>
                    </a:p>
                  </a:txBody>
                  <a:tcPr anchor="ctr"/>
                </a:tc>
                <a:extLst>
                  <a:ext uri="{0D108BD9-81ED-4DB2-BD59-A6C34878D82A}">
                    <a16:rowId xmlns:a16="http://schemas.microsoft.com/office/drawing/2014/main" val="847968290"/>
                  </a:ext>
                </a:extLst>
              </a:tr>
              <a:tr h="1562180">
                <a:tc>
                  <a:txBody>
                    <a:bodyPr/>
                    <a:lstStyle/>
                    <a:p>
                      <a:pPr marL="0" marR="0" algn="l" fontAlgn="t">
                        <a:spcBef>
                          <a:spcPts val="0"/>
                        </a:spcBef>
                        <a:spcAft>
                          <a:spcPts val="0"/>
                        </a:spcAft>
                      </a:pPr>
                      <a:r>
                        <a:rPr lang="en-US" sz="1800" dirty="0">
                          <a:effectLst/>
                        </a:rPr>
                        <a:t>Inductive potential – </a:t>
                      </a:r>
                      <a:br>
                        <a:rPr lang="en-US" sz="1800" dirty="0">
                          <a:effectLst/>
                        </a:rPr>
                      </a:br>
                      <a:r>
                        <a:rPr lang="en-US" sz="1800" dirty="0">
                          <a:effectLst/>
                        </a:rPr>
                        <a:t>new category member</a:t>
                      </a:r>
                      <a:endParaRPr lang="en-US" sz="1800" b="0" i="0" dirty="0">
                        <a:solidFill>
                          <a:schemeClr val="tx1"/>
                        </a:solidFill>
                        <a:effectLst/>
                        <a:latin typeface="Calibri" panose="020F0502020204030204" pitchFamily="34" charset="0"/>
                      </a:endParaRPr>
                    </a:p>
                  </a:txBody>
                  <a:tcPr marL="50800" marR="50800" marT="50800" marB="50800" anchor="ctr"/>
                </a:tc>
                <a:tc gridSpan="2">
                  <a:txBody>
                    <a:bodyPr/>
                    <a:lstStyle/>
                    <a:p>
                      <a:pPr algn="ctr"/>
                      <a:r>
                        <a:rPr lang="en-US" dirty="0"/>
                        <a:t>2 point response</a:t>
                      </a:r>
                      <a:endParaRPr lang="en-US" dirty="0">
                        <a:solidFill>
                          <a:schemeClr val="tx1"/>
                        </a:solidFill>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dirty="0"/>
                        <a:t>4 point response</a:t>
                      </a:r>
                      <a:endParaRPr lang="en-US" dirty="0">
                        <a:solidFill>
                          <a:schemeClr val="tx1"/>
                        </a:solidFill>
                      </a:endParaRPr>
                    </a:p>
                  </a:txBody>
                  <a:tcPr anchor="ctr"/>
                </a:tc>
                <a:extLst>
                  <a:ext uri="{0D108BD9-81ED-4DB2-BD59-A6C34878D82A}">
                    <a16:rowId xmlns:a16="http://schemas.microsoft.com/office/drawing/2014/main" val="3575712111"/>
                  </a:ext>
                </a:extLst>
              </a:tr>
              <a:tr h="489836">
                <a:tc>
                  <a:txBody>
                    <a:bodyPr/>
                    <a:lstStyle/>
                    <a:p>
                      <a:pPr marL="0" marR="0" algn="l" fontAlgn="t">
                        <a:spcBef>
                          <a:spcPts val="0"/>
                        </a:spcBef>
                        <a:spcAft>
                          <a:spcPts val="0"/>
                        </a:spcAft>
                      </a:pPr>
                      <a:r>
                        <a:rPr lang="en-US" sz="1800" dirty="0">
                          <a:effectLst/>
                        </a:rPr>
                        <a:t>Normative</a:t>
                      </a:r>
                      <a:endParaRPr lang="en-US" sz="1800" b="0" i="0" dirty="0">
                        <a:solidFill>
                          <a:schemeClr val="tx1"/>
                        </a:solidFill>
                        <a:effectLst/>
                        <a:latin typeface="Calibri" panose="020F0502020204030204" pitchFamily="34" charset="0"/>
                      </a:endParaRPr>
                    </a:p>
                  </a:txBody>
                  <a:tcPr marL="50800" marR="50800" marT="50800" marB="50800" anchor="ctr"/>
                </a:tc>
                <a:tc>
                  <a:txBody>
                    <a:bodyPr/>
                    <a:lstStyle/>
                    <a:p>
                      <a:pPr algn="ctr"/>
                      <a:r>
                        <a:rPr lang="en-US" dirty="0" err="1"/>
                        <a:t>indiv</a:t>
                      </a:r>
                      <a:endParaRPr lang="en-US" dirty="0">
                        <a:solidFill>
                          <a:schemeClr val="tx1"/>
                        </a:solidFill>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group</a:t>
                      </a:r>
                      <a:endParaRPr lang="en-US" dirty="0">
                        <a:solidFill>
                          <a:schemeClr val="tx1"/>
                        </a:solidFill>
                      </a:endParaRPr>
                    </a:p>
                  </a:txBody>
                  <a:tcPr anchor="ctr"/>
                </a:tc>
                <a:tc hMerge="1">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84847837"/>
                  </a:ext>
                </a:extLst>
              </a:tr>
              <a:tr h="847284">
                <a:tc>
                  <a:txBody>
                    <a:bodyPr/>
                    <a:lstStyle/>
                    <a:p>
                      <a:pPr marL="0" marR="0" algn="l" fontAlgn="t">
                        <a:spcBef>
                          <a:spcPts val="0"/>
                        </a:spcBef>
                        <a:spcAft>
                          <a:spcPts val="0"/>
                        </a:spcAft>
                      </a:pPr>
                      <a:r>
                        <a:rPr lang="en-US" sz="1800" dirty="0">
                          <a:effectLst/>
                        </a:rPr>
                        <a:t>Innateness switch </a:t>
                      </a:r>
                      <a:endParaRPr lang="en-US" sz="1800" b="0" i="0" dirty="0">
                        <a:solidFill>
                          <a:schemeClr val="tx1"/>
                        </a:solidFill>
                        <a:effectLst/>
                        <a:latin typeface="Calibri" panose="020F0502020204030204" pitchFamily="34" charset="0"/>
                      </a:endParaRPr>
                    </a:p>
                  </a:txBody>
                  <a:tcPr marL="50800" marR="50800" marT="50800" marB="50800" anchor="ctr"/>
                </a:tc>
                <a:tc gridSpan="3">
                  <a:txBody>
                    <a:bodyPr/>
                    <a:lstStyle/>
                    <a:p>
                      <a:pPr algn="ctr"/>
                      <a:r>
                        <a:rPr lang="en-US" dirty="0"/>
                        <a:t>same</a:t>
                      </a:r>
                      <a:endParaRPr lang="en-US" dirty="0">
                        <a:solidFill>
                          <a:schemeClr val="tx1"/>
                        </a:solidFill>
                      </a:endParaRP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778032775"/>
                  </a:ext>
                </a:extLst>
              </a:tr>
            </a:tbl>
          </a:graphicData>
        </a:graphic>
      </p:graphicFrame>
      <p:sp>
        <p:nvSpPr>
          <p:cNvPr id="8" name="Content Placeholder 2">
            <a:extLst>
              <a:ext uri="{FF2B5EF4-FFF2-40B4-BE49-F238E27FC236}">
                <a16:creationId xmlns:a16="http://schemas.microsoft.com/office/drawing/2014/main" id="{CD916FB1-41DF-4B67-8D67-5625E40887BC}"/>
              </a:ext>
            </a:extLst>
          </p:cNvPr>
          <p:cNvSpPr txBox="1">
            <a:spLocks/>
          </p:cNvSpPr>
          <p:nvPr/>
        </p:nvSpPr>
        <p:spPr>
          <a:xfrm rot="16200000">
            <a:off x="-923320" y="3450502"/>
            <a:ext cx="2411694" cy="306560"/>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New ------------</a:t>
            </a:r>
          </a:p>
        </p:txBody>
      </p:sp>
      <p:sp>
        <p:nvSpPr>
          <p:cNvPr id="10" name="Content Placeholder 2">
            <a:extLst>
              <a:ext uri="{FF2B5EF4-FFF2-40B4-BE49-F238E27FC236}">
                <a16:creationId xmlns:a16="http://schemas.microsoft.com/office/drawing/2014/main" id="{E1AA3EF2-668B-42B9-A42E-0BCEB8CD2733}"/>
              </a:ext>
            </a:extLst>
          </p:cNvPr>
          <p:cNvSpPr txBox="1">
            <a:spLocks/>
          </p:cNvSpPr>
          <p:nvPr/>
        </p:nvSpPr>
        <p:spPr>
          <a:xfrm rot="16200000">
            <a:off x="-501281" y="5409394"/>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Tree>
    <p:extLst>
      <p:ext uri="{BB962C8B-B14F-4D97-AF65-F5344CB8AC3E}">
        <p14:creationId xmlns:p14="http://schemas.microsoft.com/office/powerpoint/2010/main" val="7284019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3268082737"/>
              </p:ext>
            </p:extLst>
          </p:nvPr>
        </p:nvGraphicFramePr>
        <p:xfrm>
          <a:off x="415924" y="138248"/>
          <a:ext cx="11674476" cy="6371750"/>
        </p:xfrm>
        <a:graphic>
          <a:graphicData uri="http://schemas.openxmlformats.org/drawingml/2006/table">
            <a:tbl>
              <a:tblPr/>
              <a:tblGrid>
                <a:gridCol w="1402045">
                  <a:extLst>
                    <a:ext uri="{9D8B030D-6E8A-4147-A177-3AD203B41FA5}">
                      <a16:colId xmlns:a16="http://schemas.microsoft.com/office/drawing/2014/main" val="662466025"/>
                    </a:ext>
                  </a:extLst>
                </a:gridCol>
                <a:gridCol w="7326031">
                  <a:extLst>
                    <a:ext uri="{9D8B030D-6E8A-4147-A177-3AD203B41FA5}">
                      <a16:colId xmlns:a16="http://schemas.microsoft.com/office/drawing/2014/main" val="806485389"/>
                    </a:ext>
                  </a:extLst>
                </a:gridCol>
                <a:gridCol w="1534332">
                  <a:extLst>
                    <a:ext uri="{9D8B030D-6E8A-4147-A177-3AD203B41FA5}">
                      <a16:colId xmlns:a16="http://schemas.microsoft.com/office/drawing/2014/main" val="889491598"/>
                    </a:ext>
                  </a:extLst>
                </a:gridCol>
                <a:gridCol w="1412068">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08065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(2.2/2.3 </a:t>
                      </a:r>
                      <a:r>
                        <a:rPr lang="en-US" sz="2000" b="0" i="0" u="none" strike="noStrike" kern="1200" baseline="0" dirty="0" err="1">
                          <a:solidFill>
                            <a:schemeClr val="tx1"/>
                          </a:solidFill>
                          <a:latin typeface="+mn-lt"/>
                          <a:ea typeface="+mn-ea"/>
                          <a:cs typeface="+mn-cs"/>
                        </a:rPr>
                        <a:t>indiv</a:t>
                      </a:r>
                      <a:r>
                        <a:rPr lang="en-US" sz="2000" b="0" i="0" u="none" strike="noStrike" kern="1200" baseline="0" dirty="0">
                          <a:solidFill>
                            <a:schemeClr val="tx1"/>
                          </a:solidFill>
                          <a:latin typeface="+mn-lt"/>
                          <a:ea typeface="+mn-ea"/>
                          <a:cs typeface="+mn-cs"/>
                        </a:rPr>
                        <a:t>) </a:t>
                      </a:r>
                      <a:r>
                        <a:rPr lang="en-US" sz="2000" b="1" i="0" u="none" strike="noStrike" kern="1200" baseline="0" dirty="0">
                          <a:solidFill>
                            <a:schemeClr val="tx1"/>
                          </a:solidFill>
                          <a:latin typeface="+mn-lt"/>
                          <a:ea typeface="+mn-ea"/>
                          <a:cs typeface="+mn-cs"/>
                        </a:rPr>
                        <a:t>So, Suzy plays Yellow-Ball a lot at her school.</a:t>
                      </a:r>
                      <a:br>
                        <a:rPr lang="en-US" sz="2000" b="1" i="0" u="none" strike="noStrike" kern="1200" baseline="0" dirty="0">
                          <a:solidFill>
                            <a:schemeClr val="tx1"/>
                          </a:solidFill>
                          <a:latin typeface="+mn-lt"/>
                          <a:ea typeface="+mn-ea"/>
                          <a:cs typeface="+mn-cs"/>
                        </a:rPr>
                      </a:br>
                      <a:r>
                        <a:rPr lang="en-US" sz="2000" b="1" i="0" u="none" strike="noStrike" kern="1200" baseline="0" dirty="0">
                          <a:solidFill>
                            <a:schemeClr val="tx1"/>
                          </a:solidFill>
                          <a:latin typeface="+mn-lt"/>
                          <a:ea typeface="+mn-ea"/>
                          <a:cs typeface="+mn-cs"/>
                        </a:rPr>
                        <a:t>Is it because Suzy likes playing Yellow-Ball, or is it because of </a:t>
                      </a:r>
                      <a:br>
                        <a:rPr lang="en-US" sz="2000" b="1" i="0" u="none" strike="noStrike" kern="1200" baseline="0" dirty="0">
                          <a:solidFill>
                            <a:schemeClr val="tx1"/>
                          </a:solidFill>
                          <a:latin typeface="+mn-lt"/>
                          <a:ea typeface="+mn-ea"/>
                          <a:cs typeface="+mn-cs"/>
                        </a:rPr>
                      </a:br>
                      <a:r>
                        <a:rPr lang="en-US" sz="2000" b="1" i="0" u="none" strike="noStrike" kern="1200" baseline="0" dirty="0">
                          <a:solidFill>
                            <a:schemeClr val="tx1"/>
                          </a:solidFill>
                          <a:latin typeface="+mn-lt"/>
                          <a:ea typeface="+mn-ea"/>
                          <a:cs typeface="+mn-cs"/>
                        </a:rPr>
                        <a:t>the size of the buckets in her classroom?</a:t>
                      </a:r>
                    </a:p>
                    <a:p>
                      <a:r>
                        <a:rPr lang="en-US" sz="2000" b="0" i="0" u="none" strike="noStrike" kern="1200" baseline="0" dirty="0">
                          <a:solidFill>
                            <a:schemeClr val="tx1"/>
                          </a:solidFill>
                          <a:latin typeface="+mn-lt"/>
                          <a:ea typeface="+mn-ea"/>
                          <a:cs typeface="+mn-cs"/>
                        </a:rPr>
                        <a:t>(2.1 group) So, the girls in the girls’ classroom play Yellow-Ball a lot at their school, and the boys in the boys’ classroom play Green-Ball a lot at their school. Is it because girls and boys like playing with different balls, or is it because of the buckets in their classrooms?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00399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 – new category member</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1"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another school. (show the balls, no buckets) </a:t>
                      </a:r>
                      <a:br>
                        <a:rPr lang="en-US" sz="2000" b="1" i="0" dirty="0">
                          <a:solidFill>
                            <a:srgbClr val="000000"/>
                          </a:solidFill>
                          <a:effectLst/>
                          <a:latin typeface="Calibri Light" panose="020F0302020204030204" pitchFamily="34" charset="0"/>
                          <a:cs typeface="Calibri Light" panose="020F0302020204030204" pitchFamily="34" charset="0"/>
                        </a:rPr>
                      </a:br>
                      <a:r>
                        <a:rPr lang="en-US" sz="2000" b="1" i="0" dirty="0">
                          <a:solidFill>
                            <a:srgbClr val="000000"/>
                          </a:solidFill>
                          <a:effectLst/>
                          <a:latin typeface="Calibri Light" panose="020F0302020204030204" pitchFamily="34" charset="0"/>
                          <a:cs typeface="Calibri Light" panose="020F0302020204030204" pitchFamily="34" charset="0"/>
                        </a:rPr>
                        <a:t>What game do you think Lucy will play? ___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(2.3) </a:t>
                      </a:r>
                      <a:r>
                        <a:rPr lang="en-US" sz="2000" b="1" i="0" dirty="0">
                          <a:solidFill>
                            <a:srgbClr val="000000"/>
                          </a:solidFill>
                          <a:effectLst/>
                          <a:latin typeface="Calibri Light" panose="020F0302020204030204" pitchFamily="34" charset="0"/>
                          <a:cs typeface="Calibri Light" panose="020F0302020204030204" pitchFamily="34" charset="0"/>
                        </a:rPr>
                        <a:t>For sure __ or maybe __?</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00399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Normative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(2.2/2.3group) </a:t>
                      </a:r>
                      <a:r>
                        <a:rPr lang="en-US" sz="2000" b="1" i="0" u="none" strike="noStrike" kern="1200" baseline="0" dirty="0">
                          <a:solidFill>
                            <a:schemeClr val="tx1"/>
                          </a:solidFill>
                          <a:effectLst/>
                          <a:latin typeface="+mn-lt"/>
                          <a:ea typeface="+mn-ea"/>
                          <a:cs typeface="+mn-cs"/>
                        </a:rPr>
                        <a:t>Would it be okay or not okay for girls to play Green-Ball?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(2.1 </a:t>
                      </a:r>
                      <a:r>
                        <a:rPr lang="en-US" sz="2000" b="0" i="0" u="none" strike="noStrike" kern="1200" baseline="0" dirty="0" err="1">
                          <a:solidFill>
                            <a:schemeClr val="tx1"/>
                          </a:solidFill>
                          <a:effectLst/>
                          <a:latin typeface="+mn-lt"/>
                          <a:ea typeface="+mn-ea"/>
                          <a:cs typeface="+mn-cs"/>
                        </a:rPr>
                        <a:t>indiv</a:t>
                      </a:r>
                      <a:r>
                        <a:rPr lang="en-US" sz="2000" b="0" i="0" u="none" strike="noStrike" kern="1200" baseline="0" dirty="0">
                          <a:solidFill>
                            <a:schemeClr val="tx1"/>
                          </a:solidFill>
                          <a:effectLst/>
                          <a:latin typeface="+mn-lt"/>
                          <a:ea typeface="+mn-ea"/>
                          <a:cs typeface="+mn-cs"/>
                        </a:rPr>
                        <a:t>) Here’s Katie. Katie is a girl who plays Green-Ball. Is it okay or not okay for Katie to play Green-Ball? (okay/not okay)</a:t>
                      </a: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Not 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89314855"/>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1"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1" i="0" dirty="0">
                          <a:solidFill>
                            <a:srgbClr val="000000"/>
                          </a:solidFill>
                          <a:effectLst/>
                          <a:latin typeface="Calibri Light" panose="020F0302020204030204" pitchFamily="34" charset="0"/>
                          <a:cs typeface="Calibri Light" panose="020F0302020204030204" pitchFamily="34" charset="0"/>
                        </a:rPr>
                        <a:t>Which game do you think Suzy will play today? ___</a:t>
                      </a:r>
                      <a:br>
                        <a:rPr lang="en-US" sz="2000" b="1" i="0" dirty="0">
                          <a:solidFill>
                            <a:srgbClr val="000000"/>
                          </a:solidFill>
                          <a:effectLst/>
                          <a:latin typeface="Calibri Light" panose="020F0302020204030204" pitchFamily="34" charset="0"/>
                          <a:cs typeface="Calibri Light" panose="020F0302020204030204" pitchFamily="34" charset="0"/>
                        </a:rPr>
                      </a:br>
                      <a:r>
                        <a:rPr lang="en-US" sz="2000" b="1"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2" name="Title 1"/>
          <p:cNvSpPr>
            <a:spLocks noGrp="1"/>
          </p:cNvSpPr>
          <p:nvPr>
            <p:ph type="title"/>
          </p:nvPr>
        </p:nvSpPr>
        <p:spPr>
          <a:xfrm>
            <a:off x="415925" y="-414866"/>
            <a:ext cx="10772775" cy="1658198"/>
          </a:xfrm>
        </p:spPr>
        <p:txBody>
          <a:bodyPr>
            <a:normAutofit/>
          </a:bodyPr>
          <a:lstStyle/>
          <a:p>
            <a:r>
              <a:rPr lang="en-US" sz="4000" dirty="0"/>
              <a:t>Pilot 2 DVs</a:t>
            </a:r>
            <a:endParaRPr lang="en-US" sz="4000" dirty="0">
              <a:solidFill>
                <a:schemeClr val="accent3"/>
              </a:solidFill>
            </a:endParaRPr>
          </a:p>
        </p:txBody>
      </p:sp>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77360" y="6019380"/>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1838717" y="3374533"/>
            <a:ext cx="4121152" cy="280180"/>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 ---------------------</a:t>
            </a:r>
          </a:p>
        </p:txBody>
      </p:sp>
    </p:spTree>
    <p:extLst>
      <p:ext uri="{BB962C8B-B14F-4D97-AF65-F5344CB8AC3E}">
        <p14:creationId xmlns:p14="http://schemas.microsoft.com/office/powerpoint/2010/main" val="71934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14866"/>
            <a:ext cx="10772775" cy="1658198"/>
          </a:xfrm>
        </p:spPr>
        <p:txBody>
          <a:bodyPr>
            <a:normAutofit/>
          </a:bodyPr>
          <a:lstStyle/>
          <a:p>
            <a:r>
              <a:rPr lang="en-US" sz="4000" dirty="0"/>
              <a:t>Pilot 2 all data</a:t>
            </a:r>
            <a:endParaRPr lang="en-US" sz="4000" dirty="0">
              <a:solidFill>
                <a:schemeClr val="accent3"/>
              </a:solidFill>
            </a:endParaRPr>
          </a:p>
        </p:txBody>
      </p:sp>
      <p:pic>
        <p:nvPicPr>
          <p:cNvPr id="6" name="Picture 5">
            <a:extLst>
              <a:ext uri="{FF2B5EF4-FFF2-40B4-BE49-F238E27FC236}">
                <a16:creationId xmlns:a16="http://schemas.microsoft.com/office/drawing/2014/main" id="{68FE0880-03B8-4804-89B7-40F14879BFA5}"/>
              </a:ext>
            </a:extLst>
          </p:cNvPr>
          <p:cNvPicPr>
            <a:picLocks noChangeAspect="1"/>
          </p:cNvPicPr>
          <p:nvPr/>
        </p:nvPicPr>
        <p:blipFill>
          <a:blip r:embed="rId3"/>
          <a:stretch>
            <a:fillRect/>
          </a:stretch>
        </p:blipFill>
        <p:spPr>
          <a:xfrm>
            <a:off x="652952" y="1134241"/>
            <a:ext cx="6238521" cy="5614668"/>
          </a:xfrm>
          <a:prstGeom prst="rect">
            <a:avLst/>
          </a:prstGeom>
        </p:spPr>
      </p:pic>
      <p:sp>
        <p:nvSpPr>
          <p:cNvPr id="8" name="Content Placeholder 2">
            <a:extLst>
              <a:ext uri="{FF2B5EF4-FFF2-40B4-BE49-F238E27FC236}">
                <a16:creationId xmlns:a16="http://schemas.microsoft.com/office/drawing/2014/main" id="{02CF389D-E2F3-48B9-9598-40BDE4D5CA70}"/>
              </a:ext>
            </a:extLst>
          </p:cNvPr>
          <p:cNvSpPr txBox="1">
            <a:spLocks/>
          </p:cNvSpPr>
          <p:nvPr/>
        </p:nvSpPr>
        <p:spPr>
          <a:xfrm>
            <a:off x="55420" y="6510473"/>
            <a:ext cx="4629799"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dirty="0"/>
              <a:t>N = 20 </a:t>
            </a:r>
            <a:r>
              <a:rPr lang="en-US" sz="2000" b="1" dirty="0"/>
              <a:t>5 and 6 year </a:t>
            </a:r>
            <a:r>
              <a:rPr lang="en-US" sz="2000" b="1" dirty="0" err="1"/>
              <a:t>olds</a:t>
            </a:r>
            <a:endParaRPr lang="en-US" sz="2000" dirty="0"/>
          </a:p>
        </p:txBody>
      </p:sp>
      <p:pic>
        <p:nvPicPr>
          <p:cNvPr id="10" name="Picture 9" descr="A screenshot of a cell phone&#10;&#10;Description automatically generated">
            <a:extLst>
              <a:ext uri="{FF2B5EF4-FFF2-40B4-BE49-F238E27FC236}">
                <a16:creationId xmlns:a16="http://schemas.microsoft.com/office/drawing/2014/main" id="{677E5BD9-91A0-466D-A91B-E7C831A626C2}"/>
              </a:ext>
            </a:extLst>
          </p:cNvPr>
          <p:cNvPicPr>
            <a:picLocks noChangeAspect="1"/>
          </p:cNvPicPr>
          <p:nvPr/>
        </p:nvPicPr>
        <p:blipFill>
          <a:blip r:embed="rId4"/>
          <a:stretch>
            <a:fillRect/>
          </a:stretch>
        </p:blipFill>
        <p:spPr>
          <a:xfrm>
            <a:off x="5140970" y="1134241"/>
            <a:ext cx="7000833" cy="5614668"/>
          </a:xfrm>
          <a:prstGeom prst="rect">
            <a:avLst/>
          </a:prstGeom>
        </p:spPr>
      </p:pic>
      <p:sp>
        <p:nvSpPr>
          <p:cNvPr id="12" name="Title 1">
            <a:extLst>
              <a:ext uri="{FF2B5EF4-FFF2-40B4-BE49-F238E27FC236}">
                <a16:creationId xmlns:a16="http://schemas.microsoft.com/office/drawing/2014/main" id="{BE03B4C8-F54C-4DFB-A0D7-FD51F97AE63D}"/>
              </a:ext>
            </a:extLst>
          </p:cNvPr>
          <p:cNvSpPr txBox="1">
            <a:spLocks/>
          </p:cNvSpPr>
          <p:nvPr/>
        </p:nvSpPr>
        <p:spPr>
          <a:xfrm>
            <a:off x="6333067" y="781974"/>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3 items + normative</a:t>
            </a:r>
          </a:p>
        </p:txBody>
      </p:sp>
      <p:sp>
        <p:nvSpPr>
          <p:cNvPr id="13" name="Title 1">
            <a:extLst>
              <a:ext uri="{FF2B5EF4-FFF2-40B4-BE49-F238E27FC236}">
                <a16:creationId xmlns:a16="http://schemas.microsoft.com/office/drawing/2014/main" id="{BBB77ABC-3625-4DCD-B5A5-850B1DB8B286}"/>
              </a:ext>
            </a:extLst>
          </p:cNvPr>
          <p:cNvSpPr txBox="1">
            <a:spLocks/>
          </p:cNvSpPr>
          <p:nvPr/>
        </p:nvSpPr>
        <p:spPr>
          <a:xfrm>
            <a:off x="1637720" y="781973"/>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3 items</a:t>
            </a:r>
          </a:p>
        </p:txBody>
      </p:sp>
    </p:spTree>
    <p:extLst>
      <p:ext uri="{BB962C8B-B14F-4D97-AF65-F5344CB8AC3E}">
        <p14:creationId xmlns:p14="http://schemas.microsoft.com/office/powerpoint/2010/main" val="2856504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14866"/>
            <a:ext cx="10772775" cy="1658198"/>
          </a:xfrm>
        </p:spPr>
        <p:txBody>
          <a:bodyPr>
            <a:normAutofit/>
          </a:bodyPr>
          <a:lstStyle/>
          <a:p>
            <a:r>
              <a:rPr lang="en-US" sz="4000" dirty="0"/>
              <a:t>Pilot 2 all data</a:t>
            </a:r>
            <a:endParaRPr lang="en-US" sz="4000" dirty="0">
              <a:solidFill>
                <a:schemeClr val="accent3"/>
              </a:solidFill>
            </a:endParaRPr>
          </a:p>
        </p:txBody>
      </p:sp>
      <p:sp>
        <p:nvSpPr>
          <p:cNvPr id="13" name="Title 1">
            <a:extLst>
              <a:ext uri="{FF2B5EF4-FFF2-40B4-BE49-F238E27FC236}">
                <a16:creationId xmlns:a16="http://schemas.microsoft.com/office/drawing/2014/main" id="{BBB77ABC-3625-4DCD-B5A5-850B1DB8B286}"/>
              </a:ext>
            </a:extLst>
          </p:cNvPr>
          <p:cNvSpPr txBox="1">
            <a:spLocks/>
          </p:cNvSpPr>
          <p:nvPr/>
        </p:nvSpPr>
        <p:spPr>
          <a:xfrm>
            <a:off x="1637720" y="781973"/>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3 items</a:t>
            </a:r>
          </a:p>
        </p:txBody>
      </p:sp>
      <p:pic>
        <p:nvPicPr>
          <p:cNvPr id="11" name="Picture 10">
            <a:extLst>
              <a:ext uri="{FF2B5EF4-FFF2-40B4-BE49-F238E27FC236}">
                <a16:creationId xmlns:a16="http://schemas.microsoft.com/office/drawing/2014/main" id="{CF74489C-8455-4EA5-869F-05B313EB0404}"/>
              </a:ext>
            </a:extLst>
          </p:cNvPr>
          <p:cNvPicPr>
            <a:picLocks noChangeAspect="1"/>
          </p:cNvPicPr>
          <p:nvPr/>
        </p:nvPicPr>
        <p:blipFill>
          <a:blip r:embed="rId3"/>
          <a:stretch>
            <a:fillRect/>
          </a:stretch>
        </p:blipFill>
        <p:spPr>
          <a:xfrm>
            <a:off x="652952" y="1134241"/>
            <a:ext cx="6238521" cy="5614668"/>
          </a:xfrm>
          <a:prstGeom prst="rect">
            <a:avLst/>
          </a:prstGeom>
        </p:spPr>
      </p:pic>
      <p:pic>
        <p:nvPicPr>
          <p:cNvPr id="4" name="Picture 3">
            <a:extLst>
              <a:ext uri="{FF2B5EF4-FFF2-40B4-BE49-F238E27FC236}">
                <a16:creationId xmlns:a16="http://schemas.microsoft.com/office/drawing/2014/main" id="{0FEBFFA2-E948-4BB3-A796-A651DDF695A7}"/>
              </a:ext>
            </a:extLst>
          </p:cNvPr>
          <p:cNvPicPr>
            <a:picLocks noChangeAspect="1"/>
          </p:cNvPicPr>
          <p:nvPr/>
        </p:nvPicPr>
        <p:blipFill>
          <a:blip r:embed="rId4"/>
          <a:stretch>
            <a:fillRect/>
          </a:stretch>
        </p:blipFill>
        <p:spPr>
          <a:xfrm>
            <a:off x="5111272" y="1134242"/>
            <a:ext cx="7000834" cy="5614668"/>
          </a:xfrm>
          <a:prstGeom prst="rect">
            <a:avLst/>
          </a:prstGeom>
        </p:spPr>
      </p:pic>
      <p:sp>
        <p:nvSpPr>
          <p:cNvPr id="8" name="Content Placeholder 2">
            <a:extLst>
              <a:ext uri="{FF2B5EF4-FFF2-40B4-BE49-F238E27FC236}">
                <a16:creationId xmlns:a16="http://schemas.microsoft.com/office/drawing/2014/main" id="{02CF389D-E2F3-48B9-9598-40BDE4D5CA70}"/>
              </a:ext>
            </a:extLst>
          </p:cNvPr>
          <p:cNvSpPr txBox="1">
            <a:spLocks/>
          </p:cNvSpPr>
          <p:nvPr/>
        </p:nvSpPr>
        <p:spPr>
          <a:xfrm>
            <a:off x="55420" y="6510473"/>
            <a:ext cx="4629799"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dirty="0"/>
              <a:t>N = 20 </a:t>
            </a:r>
            <a:r>
              <a:rPr lang="en-US" sz="2000" b="1" dirty="0"/>
              <a:t>5 and 6 year </a:t>
            </a:r>
            <a:r>
              <a:rPr lang="en-US" sz="2000" b="1" dirty="0" err="1"/>
              <a:t>olds</a:t>
            </a:r>
            <a:endParaRPr lang="en-US" sz="2000" dirty="0"/>
          </a:p>
        </p:txBody>
      </p:sp>
      <p:sp>
        <p:nvSpPr>
          <p:cNvPr id="12" name="Title 1">
            <a:extLst>
              <a:ext uri="{FF2B5EF4-FFF2-40B4-BE49-F238E27FC236}">
                <a16:creationId xmlns:a16="http://schemas.microsoft.com/office/drawing/2014/main" id="{BE03B4C8-F54C-4DFB-A0D7-FD51F97AE63D}"/>
              </a:ext>
            </a:extLst>
          </p:cNvPr>
          <p:cNvSpPr txBox="1">
            <a:spLocks/>
          </p:cNvSpPr>
          <p:nvPr/>
        </p:nvSpPr>
        <p:spPr>
          <a:xfrm>
            <a:off x="6333067" y="781974"/>
            <a:ext cx="3473552" cy="501277"/>
          </a:xfrm>
          <a:prstGeom prst="rect">
            <a:avLst/>
          </a:prstGeom>
        </p:spPr>
        <p:txBody>
          <a:bodyPr vert="horz" lIns="91440" tIns="45720" rIns="91440" bIns="45720" rtlCol="0" anchor="ctr">
            <a:normAutofit fontScale="92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innateness switch only</a:t>
            </a:r>
          </a:p>
        </p:txBody>
      </p:sp>
    </p:spTree>
    <p:extLst>
      <p:ext uri="{BB962C8B-B14F-4D97-AF65-F5344CB8AC3E}">
        <p14:creationId xmlns:p14="http://schemas.microsoft.com/office/powerpoint/2010/main" val="279722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latin typeface="Gill Sans MT" panose="020B0502020104020203" pitchFamily="34" charset="0"/>
              </a:rPr>
              <a:t>A social-structural theory</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theory</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 name="Group 3">
            <a:extLst>
              <a:ext uri="{FF2B5EF4-FFF2-40B4-BE49-F238E27FC236}">
                <a16:creationId xmlns:a16="http://schemas.microsoft.com/office/drawing/2014/main" id="{B51E076B-19A1-4C8E-A19F-3DD55F68B518}"/>
              </a:ext>
            </a:extLst>
          </p:cNvPr>
          <p:cNvGrpSpPr/>
          <p:nvPr/>
        </p:nvGrpSpPr>
        <p:grpSpPr>
          <a:xfrm>
            <a:off x="7613059" y="4999856"/>
            <a:ext cx="2529248" cy="1180763"/>
            <a:chOff x="7613059" y="4999856"/>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69486"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39028"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Tree>
    <p:extLst>
      <p:ext uri="{BB962C8B-B14F-4D97-AF65-F5344CB8AC3E}">
        <p14:creationId xmlns:p14="http://schemas.microsoft.com/office/powerpoint/2010/main" val="19198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272099" y="2468874"/>
            <a:ext cx="2699012" cy="1556832"/>
          </a:xfrm>
        </p:spPr>
        <p:txBody>
          <a:bodyPr>
            <a:normAutofit/>
          </a:bodyPr>
          <a:lstStyle/>
          <a:p>
            <a:pPr algn="ctr"/>
            <a:r>
              <a:rPr lang="en-US" sz="2800" dirty="0"/>
              <a:t>A social-structural construal</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574176" y="1019651"/>
            <a:ext cx="673851" cy="72043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3">
            <a:extLst>
              <a:ext uri="{FF2B5EF4-FFF2-40B4-BE49-F238E27FC236}">
                <a16:creationId xmlns:a16="http://schemas.microsoft.com/office/drawing/2014/main" id="{1E227FAB-63EE-4007-B3C9-5EB63E277784}"/>
              </a:ext>
            </a:extLst>
          </p:cNvPr>
          <p:cNvSpPr txBox="1">
            <a:spLocks/>
          </p:cNvSpPr>
          <p:nvPr/>
        </p:nvSpPr>
        <p:spPr>
          <a:xfrm>
            <a:off x="6998143" y="2199086"/>
            <a:ext cx="2073593" cy="595449"/>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Language</a:t>
            </a:r>
          </a:p>
        </p:txBody>
      </p:sp>
    </p:spTree>
    <p:extLst>
      <p:ext uri="{BB962C8B-B14F-4D97-AF65-F5344CB8AC3E}">
        <p14:creationId xmlns:p14="http://schemas.microsoft.com/office/powerpoint/2010/main" val="3674104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272099" y="2468874"/>
            <a:ext cx="2699012" cy="1556832"/>
          </a:xfrm>
        </p:spPr>
        <p:txBody>
          <a:bodyPr>
            <a:normAutofit/>
          </a:bodyPr>
          <a:lstStyle/>
          <a:p>
            <a:pPr algn="ctr"/>
            <a:r>
              <a:rPr lang="en-US" sz="2800" dirty="0"/>
              <a:t>A social-structural theory</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theory</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574176" y="1019651"/>
            <a:ext cx="673851" cy="720436"/>
          </a:xfrm>
          <a:prstGeom prst="straightConnector1">
            <a:avLst/>
          </a:prstGeom>
          <a:ln w="476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98D3A9-F492-4C42-A1CF-5BBCD16ADA3E}"/>
              </a:ext>
            </a:extLst>
          </p:cNvPr>
          <p:cNvSpPr txBox="1"/>
          <p:nvPr/>
        </p:nvSpPr>
        <p:spPr>
          <a:xfrm>
            <a:off x="757377" y="1551707"/>
            <a:ext cx="5849643" cy="1384995"/>
          </a:xfrm>
          <a:prstGeom prst="rect">
            <a:avLst/>
          </a:prstGeom>
          <a:noFill/>
        </p:spPr>
        <p:txBody>
          <a:bodyPr wrap="square" rtlCol="0">
            <a:spAutoFit/>
          </a:bodyPr>
          <a:lstStyle/>
          <a:p>
            <a:pPr marL="166688" indent="-166688"/>
            <a:r>
              <a:rPr lang="en-US" sz="2800" b="1" dirty="0">
                <a:latin typeface="Gill Sans MT" panose="020B0502020104020203" pitchFamily="34" charset="0"/>
              </a:rPr>
              <a:t>Some forms of language </a:t>
            </a:r>
            <a:r>
              <a:rPr lang="en-US" sz="2800" dirty="0">
                <a:latin typeface="Gill Sans MT" panose="020B0502020104020203" pitchFamily="34" charset="0"/>
              </a:rPr>
              <a:t>can act as cues to represent certain categories in an essentialist way. </a:t>
            </a:r>
          </a:p>
        </p:txBody>
      </p:sp>
      <p:sp>
        <p:nvSpPr>
          <p:cNvPr id="31" name="Title 3">
            <a:extLst>
              <a:ext uri="{FF2B5EF4-FFF2-40B4-BE49-F238E27FC236}">
                <a16:creationId xmlns:a16="http://schemas.microsoft.com/office/drawing/2014/main" id="{1E227FAB-63EE-4007-B3C9-5EB63E277784}"/>
              </a:ext>
            </a:extLst>
          </p:cNvPr>
          <p:cNvSpPr txBox="1">
            <a:spLocks/>
          </p:cNvSpPr>
          <p:nvPr/>
        </p:nvSpPr>
        <p:spPr>
          <a:xfrm>
            <a:off x="6607021" y="2088246"/>
            <a:ext cx="2464716" cy="1165425"/>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Linguistic cues</a:t>
            </a:r>
            <a:br>
              <a:rPr lang="en-US" sz="2800" dirty="0">
                <a:latin typeface="Gill Sans MT" panose="020B0502020104020203" pitchFamily="34" charset="0"/>
              </a:rPr>
            </a:br>
            <a:r>
              <a:rPr lang="en-US" sz="2800" dirty="0">
                <a:latin typeface="Gill Sans MT" panose="020B0502020104020203" pitchFamily="34" charset="0"/>
              </a:rPr>
              <a:t>for essentialism</a:t>
            </a:r>
          </a:p>
        </p:txBody>
      </p:sp>
    </p:spTree>
    <p:extLst>
      <p:ext uri="{BB962C8B-B14F-4D97-AF65-F5344CB8AC3E}">
        <p14:creationId xmlns:p14="http://schemas.microsoft.com/office/powerpoint/2010/main" val="3382718074"/>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13539</TotalTime>
  <Words>6572</Words>
  <Application>Microsoft Office PowerPoint</Application>
  <PresentationFormat>Widescreen</PresentationFormat>
  <Paragraphs>779</Paragraphs>
  <Slides>67</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Cambria</vt:lpstr>
      <vt:lpstr>Gill Sans MT</vt:lpstr>
      <vt:lpstr>Metropolitan</vt:lpstr>
      <vt:lpstr>Marianna Zhang</vt:lpstr>
      <vt:lpstr>PowerPoint Presentation</vt:lpstr>
      <vt:lpstr>Organizing the world into categories</vt:lpstr>
      <vt:lpstr>Organizing the world into categories</vt:lpstr>
      <vt:lpstr>Essentialism</vt:lpstr>
      <vt:lpstr>Social-structural theories</vt:lpstr>
      <vt:lpstr>A social-structural theory</vt:lpstr>
      <vt:lpstr>A social-structural construal</vt:lpstr>
      <vt:lpstr>A social-structural theory</vt:lpstr>
      <vt:lpstr>A social-structural theory</vt:lpstr>
      <vt:lpstr>A social-structural theory</vt:lpstr>
      <vt:lpstr>A social-structural theory</vt:lpstr>
      <vt:lpstr>PowerPoint Presentation</vt:lpstr>
      <vt:lpstr>PowerPoint Presentation</vt:lpstr>
      <vt:lpstr>PowerPoint Presentation</vt:lpstr>
      <vt:lpstr>PowerPoint Presentation</vt:lpstr>
      <vt:lpstr>Formal explanations as a cue for essentialism</vt:lpstr>
      <vt:lpstr>PowerPoint Presentation</vt:lpstr>
      <vt:lpstr>PowerPoint Presentation</vt:lpstr>
      <vt:lpstr>Formal explanations can cue essentialism for animal and gender categories.</vt:lpstr>
      <vt:lpstr>PowerPoint Presentation</vt:lpstr>
      <vt:lpstr>PowerPoint Presentation</vt:lpstr>
      <vt:lpstr>PowerPoint Presentation</vt:lpstr>
      <vt:lpstr>PowerPoint Presentation</vt:lpstr>
      <vt:lpstr>Children are sensitive to structural factors.</vt:lpstr>
      <vt:lpstr>Children are sensitive to structural factors.</vt:lpstr>
      <vt:lpstr>Children are sensitive to structural factors.</vt:lpstr>
      <vt:lpstr>Children are sensitive to structural factors.</vt:lpstr>
      <vt:lpstr>Can information about a structural context block an essentialist interpretation of a formal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social-structural theory</vt:lpstr>
      <vt:lpstr>A social-structural theory</vt:lpstr>
      <vt:lpstr>A social-structural theory</vt:lpstr>
      <vt:lpstr>A social-structural theory</vt:lpstr>
      <vt:lpstr>A social-structural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Pilot 1 DVs</vt:lpstr>
      <vt:lpstr>Pilot 1 data</vt:lpstr>
      <vt:lpstr>Pilot 2 DVs</vt:lpstr>
      <vt:lpstr>Pilot 2 DVs</vt:lpstr>
      <vt:lpstr>Pilot 2 all data</vt:lpstr>
      <vt:lpstr>Pilot 2 all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3217</cp:revision>
  <cp:lastPrinted>2019-03-01T18:39:58Z</cp:lastPrinted>
  <dcterms:created xsi:type="dcterms:W3CDTF">2018-11-29T07:29:27Z</dcterms:created>
  <dcterms:modified xsi:type="dcterms:W3CDTF">2019-05-16T06:12:15Z</dcterms:modified>
</cp:coreProperties>
</file>